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Red Hat Display" panose="020B0604020202020204" charset="0"/>
      <p:regular r:id="rId26"/>
      <p:bold r:id="rId27"/>
      <p:italic r:id="rId28"/>
      <p:boldItalic r:id="rId29"/>
    </p:embeddedFont>
    <p:embeddedFont>
      <p:font typeface="Red Hat Display Medium" panose="020B0604020202020204" charset="0"/>
      <p:regular r:id="rId30"/>
      <p:bold r:id="rId31"/>
      <p:italic r:id="rId32"/>
      <p:boldItalic r:id="rId33"/>
    </p:embeddedFont>
    <p:embeddedFont>
      <p:font typeface="Red Hat Text"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7361676cc4_2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7361676cc4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a8b82a71b5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a8b82a71b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a8b82a71b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a8b82a71b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a8b82a71b5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a8b82a71b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ac0511449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ac051144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a8b82a71b5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a8b82a71b5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ac0511449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ac0511449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a8b82a71b5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a8b82a71b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ac0511449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ac0511449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CE00"/>
              </a:buClr>
              <a:buSzPts val="1800"/>
              <a:buFont typeface="Red Hat Text"/>
              <a:buChar char="●"/>
            </a:pPr>
            <a:r>
              <a:rPr lang="en" sz="1800">
                <a:solidFill>
                  <a:srgbClr val="24283B"/>
                </a:solidFill>
                <a:latin typeface="Red Hat Text"/>
                <a:ea typeface="Red Hat Text"/>
                <a:cs typeface="Red Hat Text"/>
                <a:sym typeface="Red Hat Text"/>
              </a:rPr>
              <a:t>Website</a:t>
            </a:r>
            <a:endParaRPr sz="1800">
              <a:solidFill>
                <a:srgbClr val="24283B"/>
              </a:solidFill>
              <a:latin typeface="Red Hat Text"/>
              <a:ea typeface="Red Hat Text"/>
              <a:cs typeface="Red Hat Text"/>
              <a:sym typeface="Red Hat Text"/>
            </a:endParaRPr>
          </a:p>
          <a:p>
            <a:pPr marL="914400" lvl="1" indent="-342900" algn="l" rtl="0">
              <a:lnSpc>
                <a:spcPct val="115000"/>
              </a:lnSpc>
              <a:spcBef>
                <a:spcPts val="0"/>
              </a:spcBef>
              <a:spcAft>
                <a:spcPts val="0"/>
              </a:spcAft>
              <a:buClr>
                <a:srgbClr val="FFCE00"/>
              </a:buClr>
              <a:buSzPts val="1800"/>
              <a:buFont typeface="Red Hat Text"/>
              <a:buChar char="○"/>
            </a:pPr>
            <a:r>
              <a:rPr lang="en" sz="1800">
                <a:solidFill>
                  <a:srgbClr val="24283B"/>
                </a:solidFill>
                <a:latin typeface="Red Hat Text"/>
                <a:ea typeface="Red Hat Text"/>
                <a:cs typeface="Red Hat Text"/>
                <a:sym typeface="Red Hat Text"/>
              </a:rPr>
              <a:t>HTML, CSS, Angular web framework</a:t>
            </a:r>
            <a:endParaRPr sz="1800">
              <a:solidFill>
                <a:srgbClr val="24283B"/>
              </a:solidFill>
              <a:latin typeface="Red Hat Text"/>
              <a:ea typeface="Red Hat Text"/>
              <a:cs typeface="Red Hat Text"/>
              <a:sym typeface="Red Hat Text"/>
            </a:endParaRPr>
          </a:p>
          <a:p>
            <a:pPr marL="914400" lvl="1" indent="-342900" algn="l" rtl="0">
              <a:lnSpc>
                <a:spcPct val="115000"/>
              </a:lnSpc>
              <a:spcBef>
                <a:spcPts val="0"/>
              </a:spcBef>
              <a:spcAft>
                <a:spcPts val="0"/>
              </a:spcAft>
              <a:buClr>
                <a:srgbClr val="FFCE00"/>
              </a:buClr>
              <a:buSzPts val="1800"/>
              <a:buFont typeface="Red Hat Text"/>
              <a:buChar char="○"/>
            </a:pPr>
            <a:r>
              <a:rPr lang="en" sz="1800">
                <a:solidFill>
                  <a:srgbClr val="24283B"/>
                </a:solidFill>
                <a:latin typeface="Red Hat Text"/>
                <a:ea typeface="Red Hat Text"/>
                <a:cs typeface="Red Hat Text"/>
                <a:sym typeface="Red Hat Text"/>
              </a:rPr>
              <a:t>Chrome, Firefox, Edge, Safari</a:t>
            </a:r>
            <a:endParaRPr sz="1800">
              <a:solidFill>
                <a:srgbClr val="24283B"/>
              </a:solidFill>
              <a:latin typeface="Red Hat Text"/>
              <a:ea typeface="Red Hat Text"/>
              <a:cs typeface="Red Hat Text"/>
              <a:sym typeface="Red Hat Text"/>
            </a:endParaRPr>
          </a:p>
          <a:p>
            <a:pPr marL="457200" lvl="0" indent="-342900" algn="l" rtl="0">
              <a:lnSpc>
                <a:spcPct val="115000"/>
              </a:lnSpc>
              <a:spcBef>
                <a:spcPts val="0"/>
              </a:spcBef>
              <a:spcAft>
                <a:spcPts val="0"/>
              </a:spcAft>
              <a:buClr>
                <a:srgbClr val="FFCE00"/>
              </a:buClr>
              <a:buSzPts val="1800"/>
              <a:buFont typeface="Red Hat Text"/>
              <a:buChar char="●"/>
            </a:pPr>
            <a:r>
              <a:rPr lang="en" sz="1800">
                <a:solidFill>
                  <a:srgbClr val="24283B"/>
                </a:solidFill>
                <a:latin typeface="Red Hat Text"/>
                <a:ea typeface="Red Hat Text"/>
                <a:cs typeface="Red Hat Text"/>
                <a:sym typeface="Red Hat Text"/>
              </a:rPr>
              <a:t>Mobile App</a:t>
            </a:r>
            <a:endParaRPr sz="1800">
              <a:solidFill>
                <a:srgbClr val="24283B"/>
              </a:solidFill>
              <a:latin typeface="Red Hat Text"/>
              <a:ea typeface="Red Hat Text"/>
              <a:cs typeface="Red Hat Text"/>
              <a:sym typeface="Red Hat Text"/>
            </a:endParaRPr>
          </a:p>
          <a:p>
            <a:pPr marL="914400" lvl="1" indent="-342900" algn="l" rtl="0">
              <a:lnSpc>
                <a:spcPct val="115000"/>
              </a:lnSpc>
              <a:spcBef>
                <a:spcPts val="0"/>
              </a:spcBef>
              <a:spcAft>
                <a:spcPts val="0"/>
              </a:spcAft>
              <a:buClr>
                <a:srgbClr val="FFCE00"/>
              </a:buClr>
              <a:buSzPts val="1800"/>
              <a:buFont typeface="Red Hat Text"/>
              <a:buChar char="○"/>
            </a:pPr>
            <a:r>
              <a:rPr lang="en" sz="1800">
                <a:solidFill>
                  <a:srgbClr val="24283B"/>
                </a:solidFill>
                <a:latin typeface="Red Hat Text"/>
                <a:ea typeface="Red Hat Text"/>
                <a:cs typeface="Red Hat Text"/>
                <a:sym typeface="Red Hat Text"/>
              </a:rPr>
              <a:t>Java</a:t>
            </a:r>
            <a:endParaRPr sz="1800">
              <a:solidFill>
                <a:srgbClr val="24283B"/>
              </a:solidFill>
              <a:latin typeface="Red Hat Text"/>
              <a:ea typeface="Red Hat Text"/>
              <a:cs typeface="Red Hat Text"/>
              <a:sym typeface="Red Hat Text"/>
            </a:endParaRPr>
          </a:p>
          <a:p>
            <a:pPr marL="914400" lvl="1" indent="-342900" algn="l" rtl="0">
              <a:lnSpc>
                <a:spcPct val="115000"/>
              </a:lnSpc>
              <a:spcBef>
                <a:spcPts val="0"/>
              </a:spcBef>
              <a:spcAft>
                <a:spcPts val="0"/>
              </a:spcAft>
              <a:buClr>
                <a:srgbClr val="FFCE00"/>
              </a:buClr>
              <a:buSzPts val="1800"/>
              <a:buFont typeface="Red Hat Text"/>
              <a:buChar char="○"/>
            </a:pPr>
            <a:r>
              <a:rPr lang="en" sz="1800">
                <a:solidFill>
                  <a:srgbClr val="24283B"/>
                </a:solidFill>
                <a:latin typeface="Red Hat Text"/>
                <a:ea typeface="Red Hat Text"/>
                <a:cs typeface="Red Hat Text"/>
                <a:sym typeface="Red Hat Text"/>
              </a:rPr>
              <a:t>Android 10+, iOS 15+ </a:t>
            </a:r>
            <a:endParaRPr sz="1800">
              <a:solidFill>
                <a:srgbClr val="24283B"/>
              </a:solidFill>
              <a:latin typeface="Red Hat Text"/>
              <a:ea typeface="Red Hat Text"/>
              <a:cs typeface="Red Hat Text"/>
              <a:sym typeface="Red Hat Text"/>
            </a:endParaRPr>
          </a:p>
          <a:p>
            <a:pPr marL="457200" lvl="0" indent="-342900" algn="l" rtl="0">
              <a:lnSpc>
                <a:spcPct val="115000"/>
              </a:lnSpc>
              <a:spcBef>
                <a:spcPts val="0"/>
              </a:spcBef>
              <a:spcAft>
                <a:spcPts val="0"/>
              </a:spcAft>
              <a:buClr>
                <a:srgbClr val="FFCE00"/>
              </a:buClr>
              <a:buSzPts val="1800"/>
              <a:buFont typeface="Red Hat Text"/>
              <a:buChar char="●"/>
            </a:pPr>
            <a:r>
              <a:rPr lang="en" sz="1800">
                <a:solidFill>
                  <a:srgbClr val="24283B"/>
                </a:solidFill>
                <a:latin typeface="Red Hat Text"/>
                <a:ea typeface="Red Hat Text"/>
                <a:cs typeface="Red Hat Text"/>
                <a:sym typeface="Red Hat Text"/>
              </a:rPr>
              <a:t>Firebase web hosting</a:t>
            </a:r>
            <a:endParaRPr sz="1800">
              <a:solidFill>
                <a:srgbClr val="24283B"/>
              </a:solidFill>
              <a:latin typeface="Red Hat Text"/>
              <a:ea typeface="Red Hat Text"/>
              <a:cs typeface="Red Hat Text"/>
              <a:sym typeface="Red Hat Text"/>
            </a:endParaRPr>
          </a:p>
          <a:p>
            <a:pPr marL="457200" lvl="0" indent="-342900" algn="l" rtl="0">
              <a:lnSpc>
                <a:spcPct val="115000"/>
              </a:lnSpc>
              <a:spcBef>
                <a:spcPts val="0"/>
              </a:spcBef>
              <a:spcAft>
                <a:spcPts val="0"/>
              </a:spcAft>
              <a:buClr>
                <a:srgbClr val="FFCE00"/>
              </a:buClr>
              <a:buSzPts val="1800"/>
              <a:buFont typeface="Red Hat Text"/>
              <a:buChar char="●"/>
            </a:pPr>
            <a:r>
              <a:rPr lang="en" sz="1800">
                <a:solidFill>
                  <a:srgbClr val="24283B"/>
                </a:solidFill>
                <a:latin typeface="Red Hat Text"/>
                <a:ea typeface="Red Hat Text"/>
                <a:cs typeface="Red Hat Text"/>
                <a:sym typeface="Red Hat Text"/>
              </a:rPr>
              <a:t>MySQL database</a:t>
            </a:r>
            <a:endParaRPr sz="1800">
              <a:solidFill>
                <a:srgbClr val="24283B"/>
              </a:solidFill>
              <a:latin typeface="Red Hat Text"/>
              <a:ea typeface="Red Hat Text"/>
              <a:cs typeface="Red Hat Text"/>
              <a:sym typeface="Red Hat Text"/>
            </a:endParaRPr>
          </a:p>
          <a:p>
            <a:pPr marL="0" lvl="0" indent="0" algn="l" rtl="0">
              <a:spcBef>
                <a:spcPts val="8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7361676cc4_2_10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7361676cc4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a1f29e175f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a1f29e175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7361676cc4_2_6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7361676cc4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Decided to switch focus to wheelchair/blind only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77064b49dd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77064b49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Reflecting on Ishaan’s statement from the beginning, our app will help people find accessible entrances and restrooms. This app also helps people collaborate by commenting on campus buildings. Our app will help users not feel forgotten.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765222a426_0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765222a42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a1fb6ba3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a1fb6ba3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a1f29e175f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a1f29e175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mentioning Holland Hall</a:t>
            </a:r>
            <a:endParaRPr/>
          </a:p>
          <a:p>
            <a:pPr marL="0" lvl="0" indent="0" algn="l" rtl="0">
              <a:spcBef>
                <a:spcPts val="0"/>
              </a:spcBef>
              <a:spcAft>
                <a:spcPts val="0"/>
              </a:spcAft>
              <a:buNone/>
            </a:pPr>
            <a:r>
              <a:rPr lang="en"/>
              <a:t>Someone who is not aware of this could try to use a bathroom and risk falling down stairs</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7361676cc4_2_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7361676cc4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765222a426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765222a4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a1f29e175f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a1f29e175f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a1fb6ba3c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a1fb6ba3c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a8b82a71b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a8b82a71b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a8b82a71b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a8b82a71b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Jimmy (wheelchair-bound)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Going from Litchfield Towers to his class in the Information Science Building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Visits campus access website, views general directions + where the accessible restrooms, ramps, and elevators are located</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Begins his trip, enters IS building as destination, and follows path on the app </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rgbClr val="FFCE00"/>
              </a:buClr>
              <a:buSzPts val="1400"/>
              <a:buFont typeface="Red Hat Display"/>
              <a:buChar char="○"/>
            </a:pPr>
            <a:r>
              <a:rPr lang="en" sz="1400">
                <a:solidFill>
                  <a:schemeClr val="dk1"/>
                </a:solidFill>
                <a:latin typeface="Red Hat Display"/>
                <a:ea typeface="Red Hat Display"/>
                <a:cs typeface="Red Hat Display"/>
                <a:sym typeface="Red Hat Display"/>
              </a:rPr>
              <a:t>Sees ramp and elevators exactly as he saw on the website</a:t>
            </a:r>
            <a:endParaRPr sz="1400">
              <a:solidFill>
                <a:schemeClr val="dk1"/>
              </a:solidFill>
              <a:latin typeface="Red Hat Display"/>
              <a:ea typeface="Red Hat Display"/>
              <a:cs typeface="Red Hat Display"/>
              <a:sym typeface="Red Hat Display"/>
            </a:endParaRPr>
          </a:p>
          <a:p>
            <a:pPr marL="914400" lvl="1" indent="-317500" algn="l" rtl="0">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 his way back, he sees the intersection that he is trying to cross is not functioning and needs a Pitt Angel to help him cross the street safely</a:t>
            </a:r>
            <a:endParaRPr sz="1400">
              <a:solidFill>
                <a:schemeClr val="dk1"/>
              </a:solidFill>
              <a:latin typeface="Red Hat Display"/>
              <a:ea typeface="Red Hat Display"/>
              <a:cs typeface="Red Hat Display"/>
              <a:sym typeface="Red Hat Display"/>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Jimmy is a user who is wheelchair-bound. He has a class in the Information Science (IS) Building and lives in the Litchfield Towers. Jimmy wants to find the most accessible way to get from the towers to the IS building. He goes onto the campus access website and plans his trip first. He finds the most accessible directions to get to the IS building and finds out where the accessible restrooms, ramps, and elevators are located. Then he begins his trip and accesses the app to help find his destination. Once he gets to his destination and finds the ramp, he is able to once again see where the restrooms are located and sees that the elevators are there as soon as he rolls into the building.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 case 2: Mary is a user who is blind. She is right outside of Sutherland Hall and does not know how to get back to her dorm at Bruce Hall. She uses the Voiceover feature on her iPhone She decides to call for a Pitt Angel for help and it announces that the Pitt Angel is about 5 minutes away. Once Bruce, the Pitt Angel shows up, he helps guide her back to Bruce Hall.</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rgbClr val="FFCE00"/>
              </a:buClr>
              <a:buSzPts val="1400"/>
              <a:buFont typeface="Red Hat Display"/>
              <a:buChar char="●"/>
            </a:pPr>
            <a:r>
              <a:rPr lang="en">
                <a:solidFill>
                  <a:schemeClr val="dk1"/>
                </a:solidFill>
              </a:rPr>
              <a:t>2 - Mary (blind)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Going from Sutherland Hall to her dorm at Bruce Hall</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Uses the Voiceover feature on her iPhone to call for a Pitt Angel for help </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Receives notice that Pitt Angel is about 5 minutes away.</a:t>
            </a:r>
            <a:endParaRPr>
              <a:solidFill>
                <a:schemeClr val="dk1"/>
              </a:solidFill>
            </a:endParaRPr>
          </a:p>
          <a:p>
            <a:pPr marL="914400" lvl="1" indent="-317500" algn="l" rtl="0">
              <a:lnSpc>
                <a:spcPct val="115000"/>
              </a:lnSpc>
              <a:spcBef>
                <a:spcPts val="0"/>
              </a:spcBef>
              <a:spcAft>
                <a:spcPts val="0"/>
              </a:spcAft>
              <a:buClr>
                <a:srgbClr val="FFCE00"/>
              </a:buClr>
              <a:buSzPts val="1400"/>
              <a:buFont typeface="Red Hat Display"/>
              <a:buChar char="○"/>
            </a:pPr>
            <a:r>
              <a:rPr lang="en">
                <a:solidFill>
                  <a:schemeClr val="dk1"/>
                </a:solidFill>
              </a:rPr>
              <a:t>Pitt Angel shows up, who helps guide her back to Bruce Hall.</a:t>
            </a:r>
            <a:endParaRPr>
              <a:solidFill>
                <a:schemeClr val="dk1"/>
              </a:solidFill>
            </a:endParaRPr>
          </a:p>
          <a:p>
            <a:pPr marL="0" lvl="0" indent="0" algn="l" rtl="0">
              <a:lnSpc>
                <a:spcPct val="115000"/>
              </a:lnSpc>
              <a:spcBef>
                <a:spcPts val="0"/>
              </a:spcBef>
              <a:spcAft>
                <a:spcPts val="0"/>
              </a:spcAft>
              <a:buNone/>
            </a:pP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_1">
    <p:bg>
      <p:bgPr>
        <a:gradFill>
          <a:gsLst>
            <a:gs pos="0">
              <a:schemeClr val="accent5"/>
            </a:gs>
            <a:gs pos="100000">
              <a:schemeClr val="accent4"/>
            </a:gs>
          </a:gsLst>
          <a:lin ang="18900044" scaled="0"/>
        </a:gradFill>
        <a:effectLst/>
      </p:bgPr>
    </p:bg>
    <p:spTree>
      <p:nvGrpSpPr>
        <p:cNvPr id="1" name="Shape 50"/>
        <p:cNvGrpSpPr/>
        <p:nvPr/>
      </p:nvGrpSpPr>
      <p:grpSpPr>
        <a:xfrm>
          <a:off x="0" y="0"/>
          <a:ext cx="0" cy="0"/>
          <a:chOff x="0" y="0"/>
          <a:chExt cx="0" cy="0"/>
        </a:xfrm>
      </p:grpSpPr>
      <p:sp>
        <p:nvSpPr>
          <p:cNvPr id="51" name="Google Shape;51;p13"/>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 name="Google Shape;53;p13"/>
          <p:cNvSpPr txBox="1">
            <a:spLocks noGrp="1"/>
          </p:cNvSpPr>
          <p:nvPr>
            <p:ph type="ctrTitle"/>
          </p:nvPr>
        </p:nvSpPr>
        <p:spPr>
          <a:xfrm>
            <a:off x="4207975" y="1510600"/>
            <a:ext cx="4047900" cy="21222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58"/>
        <p:cNvGrpSpPr/>
        <p:nvPr/>
      </p:nvGrpSpPr>
      <p:grpSpPr>
        <a:xfrm>
          <a:off x="0" y="0"/>
          <a:ext cx="0" cy="0"/>
          <a:chOff x="0" y="0"/>
          <a:chExt cx="0" cy="0"/>
        </a:xfrm>
      </p:grpSpPr>
      <p:sp>
        <p:nvSpPr>
          <p:cNvPr id="59" name="Google Shape;59;p15"/>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1" name="Google Shape;61;p15"/>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18900044" scaled="0"/>
        </a:gradFill>
        <a:effectLst/>
      </p:bgPr>
    </p:bg>
    <p:spTree>
      <p:nvGrpSpPr>
        <p:cNvPr id="1" name="Shape 62"/>
        <p:cNvGrpSpPr/>
        <p:nvPr/>
      </p:nvGrpSpPr>
      <p:grpSpPr>
        <a:xfrm>
          <a:off x="0" y="0"/>
          <a:ext cx="0" cy="0"/>
          <a:chOff x="0" y="0"/>
          <a:chExt cx="0" cy="0"/>
        </a:xfrm>
      </p:grpSpPr>
      <p:sp>
        <p:nvSpPr>
          <p:cNvPr id="63" name="Google Shape;63;p16"/>
          <p:cNvSpPr/>
          <p:nvPr/>
        </p:nvSpPr>
        <p:spPr>
          <a:xfrm rot="5400000">
            <a:off x="260250" y="1428700"/>
            <a:ext cx="1750800" cy="22860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 name="Google Shape;65;p16"/>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a:endParaRPr/>
          </a:p>
        </p:txBody>
      </p:sp>
      <p:sp>
        <p:nvSpPr>
          <p:cNvPr id="66" name="Google Shape;66;p16"/>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7"/>
        <p:cNvGrpSpPr/>
        <p:nvPr/>
      </p:nvGrpSpPr>
      <p:grpSpPr>
        <a:xfrm>
          <a:off x="0" y="0"/>
          <a:ext cx="0" cy="0"/>
          <a:chOff x="0" y="0"/>
          <a:chExt cx="0" cy="0"/>
        </a:xfrm>
      </p:grpSpPr>
      <p:sp>
        <p:nvSpPr>
          <p:cNvPr id="68" name="Google Shape;68;p17"/>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1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1" name="Google Shape;71;p17"/>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1pPr>
            <a:lvl2pPr marL="914400" lvl="1"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2pPr>
            <a:lvl3pPr marL="1371600" lvl="2"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3pPr>
            <a:lvl4pPr marL="1828800" lvl="3"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4pPr>
            <a:lvl5pPr marL="2286000" lvl="4"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5pPr>
            <a:lvl6pPr marL="2743200" lvl="5"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6pPr>
            <a:lvl7pPr marL="3200400" lvl="6"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7pPr>
            <a:lvl8pPr marL="3657600" lvl="7"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8pPr>
            <a:lvl9pPr marL="4114800" lvl="8" indent="-419100" algn="ctr" rtl="0">
              <a:spcBef>
                <a:spcPts val="800"/>
              </a:spcBef>
              <a:spcAft>
                <a:spcPts val="80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9pPr>
          </a:lstStyle>
          <a:p>
            <a:endParaRPr/>
          </a:p>
        </p:txBody>
      </p:sp>
      <p:sp>
        <p:nvSpPr>
          <p:cNvPr id="72" name="Google Shape;72;p17"/>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
        <p:nvSpPr>
          <p:cNvPr id="73" name="Google Shape;73;p17"/>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
        <p:nvSpPr>
          <p:cNvPr id="74" name="Google Shape;74;p17"/>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5"/>
        <p:cNvGrpSpPr/>
        <p:nvPr/>
      </p:nvGrpSpPr>
      <p:grpSpPr>
        <a:xfrm>
          <a:off x="0" y="0"/>
          <a:ext cx="0" cy="0"/>
          <a:chOff x="0" y="0"/>
          <a:chExt cx="0" cy="0"/>
        </a:xfrm>
      </p:grpSpPr>
      <p:sp>
        <p:nvSpPr>
          <p:cNvPr id="76" name="Google Shape;76;p18"/>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 name="Google Shape;77;p1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8" name="Google Shape;78;p1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9" name="Google Shape;79;p18"/>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80" name="Google Shape;80;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sp>
        <p:nvSpPr>
          <p:cNvPr id="82" name="Google Shape;82;p19"/>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1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4" name="Google Shape;84;p1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5" name="Google Shape;85;p19"/>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86" name="Google Shape;86;p19"/>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87" name="Google Shape;87;p1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8"/>
        <p:cNvGrpSpPr/>
        <p:nvPr/>
      </p:nvGrpSpPr>
      <p:grpSpPr>
        <a:xfrm>
          <a:off x="0" y="0"/>
          <a:ext cx="0" cy="0"/>
          <a:chOff x="0" y="0"/>
          <a:chExt cx="0" cy="0"/>
        </a:xfrm>
      </p:grpSpPr>
      <p:sp>
        <p:nvSpPr>
          <p:cNvPr id="89" name="Google Shape;89;p20"/>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2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1" name="Google Shape;91;p2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2" name="Google Shape;92;p20"/>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93" name="Google Shape;93;p20"/>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94" name="Google Shape;94;p20"/>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95" name="Google Shape;95;p2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p21"/>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9" name="Google Shape;99;p21"/>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 name="Google Shape;100;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1"/>
        <p:cNvGrpSpPr/>
        <p:nvPr/>
      </p:nvGrpSpPr>
      <p:grpSpPr>
        <a:xfrm>
          <a:off x="0" y="0"/>
          <a:ext cx="0" cy="0"/>
          <a:chOff x="0" y="0"/>
          <a:chExt cx="0" cy="0"/>
        </a:xfrm>
      </p:grpSpPr>
      <p:sp>
        <p:nvSpPr>
          <p:cNvPr id="102" name="Google Shape;102;p22"/>
          <p:cNvSpPr/>
          <p:nvPr/>
        </p:nvSpPr>
        <p:spPr>
          <a:xfrm>
            <a:off x="4255350" y="418265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22"/>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600"/>
              <a:buNone/>
              <a:defRPr sz="1600"/>
            </a:lvl1pPr>
          </a:lstStyle>
          <a:p>
            <a:endParaRPr/>
          </a:p>
        </p:txBody>
      </p:sp>
      <p:sp>
        <p:nvSpPr>
          <p:cNvPr id="105" name="Google Shape;105;p22"/>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106"/>
        <p:cNvGrpSpPr/>
        <p:nvPr/>
      </p:nvGrpSpPr>
      <p:grpSpPr>
        <a:xfrm>
          <a:off x="0" y="0"/>
          <a:ext cx="0" cy="0"/>
          <a:chOff x="0" y="0"/>
          <a:chExt cx="0" cy="0"/>
        </a:xfrm>
      </p:grpSpPr>
      <p:sp>
        <p:nvSpPr>
          <p:cNvPr id="107" name="Google Shape;107;p23"/>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9" name="Google Shape;109;p2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1" name="Shape 110"/>
        <p:cNvGrpSpPr/>
        <p:nvPr/>
      </p:nvGrpSpPr>
      <p:grpSpPr>
        <a:xfrm>
          <a:off x="0" y="0"/>
          <a:ext cx="0" cy="0"/>
          <a:chOff x="0" y="0"/>
          <a:chExt cx="0" cy="0"/>
        </a:xfrm>
      </p:grpSpPr>
      <p:sp>
        <p:nvSpPr>
          <p:cNvPr id="111" name="Google Shape;111;p24"/>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2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3" name="Google Shape;113;p2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56" name="Google Shape;56;p14"/>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57" name="Google Shape;57;p14"/>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2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7.xml"/><Relationship Id="rId16"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11.png"/><Relationship Id="rId11" Type="http://schemas.openxmlformats.org/officeDocument/2006/relationships/image" Target="../media/image31.png"/><Relationship Id="rId5" Type="http://schemas.openxmlformats.org/officeDocument/2006/relationships/image" Target="../media/image14.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hyperlink" Target="https://www.nih.gov/news-events/news-releases/study-finds-most-americans-have-good-vision-14-million-are-visually-impaired" TargetMode="External"/><Relationship Id="rId4" Type="http://schemas.openxmlformats.org/officeDocument/2006/relationships/hyperlink" Target="https://www.pantsupeasy.com/u-s-wheelchair-user-statistic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42.jpg"/></Relationships>
</file>

<file path=ppt/slides/_rels/slide21.xml.rels><?xml version="1.0" encoding="UTF-8" standalone="yes"?>
<Relationships xmlns="http://schemas.openxmlformats.org/package/2006/relationships"><Relationship Id="rId3" Type="http://schemas.openxmlformats.org/officeDocument/2006/relationships/hyperlink" Target="https://www.pantsupeasy.com/u-s-wheelchair-user-statistics/" TargetMode="External"/><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hyperlink" Target="https://www.nih.gov/news-events/news-releases/study-finds-most-americans-have-good-vision-14-million-are-visually-impair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5"/>
          <p:cNvSpPr txBox="1">
            <a:spLocks noGrp="1"/>
          </p:cNvSpPr>
          <p:nvPr>
            <p:ph type="ctrTitle"/>
          </p:nvPr>
        </p:nvSpPr>
        <p:spPr>
          <a:xfrm>
            <a:off x="4165250" y="1561850"/>
            <a:ext cx="4047900" cy="5817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 sz="4200"/>
              <a:t>Campus Access</a:t>
            </a:r>
            <a:endParaRPr sz="4200"/>
          </a:p>
        </p:txBody>
      </p:sp>
      <p:pic>
        <p:nvPicPr>
          <p:cNvPr id="119" name="Google Shape;119;p25"/>
          <p:cNvPicPr preferRelativeResize="0"/>
          <p:nvPr/>
        </p:nvPicPr>
        <p:blipFill>
          <a:blip r:embed="rId3">
            <a:alphaModFix/>
          </a:blip>
          <a:stretch>
            <a:fillRect/>
          </a:stretch>
        </p:blipFill>
        <p:spPr>
          <a:xfrm>
            <a:off x="996325" y="1419650"/>
            <a:ext cx="2304200" cy="2304200"/>
          </a:xfrm>
          <a:prstGeom prst="rect">
            <a:avLst/>
          </a:prstGeom>
          <a:noFill/>
          <a:ln>
            <a:noFill/>
          </a:ln>
        </p:spPr>
      </p:pic>
      <p:sp>
        <p:nvSpPr>
          <p:cNvPr id="120" name="Google Shape;120;p25"/>
          <p:cNvSpPr txBox="1">
            <a:spLocks noGrp="1"/>
          </p:cNvSpPr>
          <p:nvPr>
            <p:ph type="ctrTitle"/>
          </p:nvPr>
        </p:nvSpPr>
        <p:spPr>
          <a:xfrm>
            <a:off x="4165250" y="2400475"/>
            <a:ext cx="4047900" cy="9144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 sz="2400" b="0">
                <a:latin typeface="Red Hat Display Medium"/>
                <a:ea typeface="Red Hat Display Medium"/>
                <a:cs typeface="Red Hat Display Medium"/>
                <a:sym typeface="Red Hat Display Medium"/>
              </a:rPr>
              <a:t>Team 2</a:t>
            </a:r>
            <a:endParaRPr sz="2400" b="0">
              <a:latin typeface="Red Hat Display Medium"/>
              <a:ea typeface="Red Hat Display Medium"/>
              <a:cs typeface="Red Hat Display Medium"/>
              <a:sym typeface="Red Hat Display Medium"/>
            </a:endParaRPr>
          </a:p>
          <a:p>
            <a:pPr marL="0" lvl="0" indent="0" algn="l" rtl="0">
              <a:spcBef>
                <a:spcPts val="0"/>
              </a:spcBef>
              <a:spcAft>
                <a:spcPts val="0"/>
              </a:spcAft>
              <a:buNone/>
            </a:pPr>
            <a:endParaRPr sz="1400" b="0">
              <a:latin typeface="Red Hat Display Medium"/>
              <a:ea typeface="Red Hat Display Medium"/>
              <a:cs typeface="Red Hat Display Medium"/>
              <a:sym typeface="Red Hat Display Medium"/>
            </a:endParaRPr>
          </a:p>
          <a:p>
            <a:pPr marL="0" lvl="0" indent="0" algn="l" rtl="0">
              <a:spcBef>
                <a:spcPts val="0"/>
              </a:spcBef>
              <a:spcAft>
                <a:spcPts val="0"/>
              </a:spcAft>
              <a:buNone/>
            </a:pPr>
            <a:r>
              <a:rPr lang="en" sz="1400" b="0">
                <a:latin typeface="Red Hat Display Medium"/>
                <a:ea typeface="Red Hat Display Medium"/>
                <a:cs typeface="Red Hat Display Medium"/>
                <a:sym typeface="Red Hat Display Medium"/>
              </a:rPr>
              <a:t>Drew Whiteside, Lauren Jablunovsky, Daniel Mezhinsky, Tyler Marzen, Ishaan Bansal </a:t>
            </a:r>
            <a:endParaRPr sz="1400" b="0">
              <a:latin typeface="Red Hat Display Medium"/>
              <a:ea typeface="Red Hat Display Medium"/>
              <a:cs typeface="Red Hat Display Medium"/>
              <a:sym typeface="Red Hat Displ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4"/>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199" name="Google Shape;199;p34"/>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200" name="Google Shape;200;p34"/>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201" name="Google Shape;201;p34"/>
          <p:cNvPicPr preferRelativeResize="0"/>
          <p:nvPr/>
        </p:nvPicPr>
        <p:blipFill>
          <a:blip r:embed="rId5">
            <a:alphaModFix/>
          </a:blip>
          <a:stretch>
            <a:fillRect/>
          </a:stretch>
        </p:blipFill>
        <p:spPr>
          <a:xfrm>
            <a:off x="6547104" y="859536"/>
            <a:ext cx="1538416" cy="3429000"/>
          </a:xfrm>
          <a:prstGeom prst="rect">
            <a:avLst/>
          </a:prstGeom>
          <a:noFill/>
          <a:ln>
            <a:noFill/>
          </a:ln>
        </p:spPr>
      </p:pic>
      <p:pic>
        <p:nvPicPr>
          <p:cNvPr id="202" name="Google Shape;202;p34"/>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203" name="Google Shape;203;p34"/>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5"/>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209" name="Google Shape;209;p35"/>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210" name="Google Shape;210;p35"/>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211" name="Google Shape;211;p35"/>
          <p:cNvPicPr preferRelativeResize="0"/>
          <p:nvPr/>
        </p:nvPicPr>
        <p:blipFill>
          <a:blip r:embed="rId5">
            <a:alphaModFix/>
          </a:blip>
          <a:stretch>
            <a:fillRect/>
          </a:stretch>
        </p:blipFill>
        <p:spPr>
          <a:xfrm>
            <a:off x="6547104" y="859536"/>
            <a:ext cx="1538416" cy="3429000"/>
          </a:xfrm>
          <a:prstGeom prst="rect">
            <a:avLst/>
          </a:prstGeom>
          <a:noFill/>
          <a:ln>
            <a:noFill/>
          </a:ln>
        </p:spPr>
      </p:pic>
      <p:pic>
        <p:nvPicPr>
          <p:cNvPr id="212" name="Google Shape;212;p35"/>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213" name="Google Shape;213;p35"/>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6"/>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219" name="Google Shape;219;p36"/>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220" name="Google Shape;220;p36"/>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221" name="Google Shape;221;p36"/>
          <p:cNvPicPr preferRelativeResize="0"/>
          <p:nvPr/>
        </p:nvPicPr>
        <p:blipFill>
          <a:blip r:embed="rId5">
            <a:alphaModFix/>
          </a:blip>
          <a:stretch>
            <a:fillRect/>
          </a:stretch>
        </p:blipFill>
        <p:spPr>
          <a:xfrm>
            <a:off x="6547104" y="859536"/>
            <a:ext cx="1538416" cy="3429000"/>
          </a:xfrm>
          <a:prstGeom prst="rect">
            <a:avLst/>
          </a:prstGeom>
          <a:noFill/>
          <a:ln>
            <a:noFill/>
          </a:ln>
        </p:spPr>
      </p:pic>
      <p:pic>
        <p:nvPicPr>
          <p:cNvPr id="222" name="Google Shape;222;p36"/>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223" name="Google Shape;223;p36"/>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7"/>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229" name="Google Shape;229;p37"/>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230" name="Google Shape;230;p37"/>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231" name="Google Shape;231;p37"/>
          <p:cNvPicPr preferRelativeResize="0"/>
          <p:nvPr/>
        </p:nvPicPr>
        <p:blipFill>
          <a:blip r:embed="rId5">
            <a:alphaModFix/>
          </a:blip>
          <a:stretch>
            <a:fillRect/>
          </a:stretch>
        </p:blipFill>
        <p:spPr>
          <a:xfrm>
            <a:off x="6547104" y="859536"/>
            <a:ext cx="1538416" cy="3429000"/>
          </a:xfrm>
          <a:prstGeom prst="rect">
            <a:avLst/>
          </a:prstGeom>
          <a:noFill/>
          <a:ln>
            <a:noFill/>
          </a:ln>
        </p:spPr>
      </p:pic>
      <p:pic>
        <p:nvPicPr>
          <p:cNvPr id="232" name="Google Shape;232;p37"/>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233" name="Google Shape;233;p37"/>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8"/>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239" name="Google Shape;239;p38"/>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240" name="Google Shape;240;p38"/>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241" name="Google Shape;241;p38"/>
          <p:cNvPicPr preferRelativeResize="0"/>
          <p:nvPr/>
        </p:nvPicPr>
        <p:blipFill>
          <a:blip r:embed="rId5">
            <a:alphaModFix/>
          </a:blip>
          <a:stretch>
            <a:fillRect/>
          </a:stretch>
        </p:blipFill>
        <p:spPr>
          <a:xfrm>
            <a:off x="6547104" y="859536"/>
            <a:ext cx="1540918" cy="3429000"/>
          </a:xfrm>
          <a:prstGeom prst="rect">
            <a:avLst/>
          </a:prstGeom>
          <a:noFill/>
          <a:ln>
            <a:noFill/>
          </a:ln>
        </p:spPr>
      </p:pic>
      <p:pic>
        <p:nvPicPr>
          <p:cNvPr id="242" name="Google Shape;242;p38"/>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243" name="Google Shape;243;p38"/>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249" name="Google Shape;249;p39"/>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250" name="Google Shape;250;p39"/>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251" name="Google Shape;251;p39"/>
          <p:cNvPicPr preferRelativeResize="0"/>
          <p:nvPr/>
        </p:nvPicPr>
        <p:blipFill>
          <a:blip r:embed="rId5">
            <a:alphaModFix/>
          </a:blip>
          <a:stretch>
            <a:fillRect/>
          </a:stretch>
        </p:blipFill>
        <p:spPr>
          <a:xfrm>
            <a:off x="6547104" y="859536"/>
            <a:ext cx="1538416" cy="3429000"/>
          </a:xfrm>
          <a:prstGeom prst="rect">
            <a:avLst/>
          </a:prstGeom>
          <a:noFill/>
          <a:ln>
            <a:noFill/>
          </a:ln>
        </p:spPr>
      </p:pic>
      <p:pic>
        <p:nvPicPr>
          <p:cNvPr id="252" name="Google Shape;252;p39"/>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253" name="Google Shape;253;p39"/>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0"/>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259" name="Google Shape;259;p40"/>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260" name="Google Shape;260;p40"/>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261" name="Google Shape;261;p40"/>
          <p:cNvPicPr preferRelativeResize="0"/>
          <p:nvPr/>
        </p:nvPicPr>
        <p:blipFill>
          <a:blip r:embed="rId5">
            <a:alphaModFix/>
          </a:blip>
          <a:stretch>
            <a:fillRect/>
          </a:stretch>
        </p:blipFill>
        <p:spPr>
          <a:xfrm>
            <a:off x="6547104" y="859536"/>
            <a:ext cx="1540918" cy="3429000"/>
          </a:xfrm>
          <a:prstGeom prst="rect">
            <a:avLst/>
          </a:prstGeom>
          <a:noFill/>
          <a:ln>
            <a:noFill/>
          </a:ln>
        </p:spPr>
      </p:pic>
      <p:pic>
        <p:nvPicPr>
          <p:cNvPr id="262" name="Google Shape;262;p40"/>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263" name="Google Shape;263;p40"/>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1044475" y="742575"/>
            <a:ext cx="32778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Tech / Backend</a:t>
            </a:r>
            <a:endParaRPr/>
          </a:p>
        </p:txBody>
      </p:sp>
      <p:sp>
        <p:nvSpPr>
          <p:cNvPr id="269" name="Google Shape;269;p41"/>
          <p:cNvSpPr txBox="1"/>
          <p:nvPr/>
        </p:nvSpPr>
        <p:spPr>
          <a:xfrm>
            <a:off x="6558963" y="1976250"/>
            <a:ext cx="2478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Red Hat Text"/>
                <a:ea typeface="Red Hat Text"/>
                <a:cs typeface="Red Hat Text"/>
                <a:sym typeface="Red Hat Text"/>
              </a:rPr>
              <a:t>    </a:t>
            </a:r>
            <a:r>
              <a:rPr lang="en" sz="1600" b="1">
                <a:latin typeface="Red Hat Text"/>
                <a:ea typeface="Red Hat Text"/>
                <a:cs typeface="Red Hat Text"/>
                <a:sym typeface="Red Hat Text"/>
              </a:rPr>
              <a:t> Database     </a:t>
            </a:r>
            <a:endParaRPr sz="1600" b="1">
              <a:latin typeface="Red Hat Text"/>
              <a:ea typeface="Red Hat Text"/>
              <a:cs typeface="Red Hat Text"/>
              <a:sym typeface="Red Hat Text"/>
            </a:endParaRPr>
          </a:p>
          <a:p>
            <a:pPr marL="0" lvl="0" indent="0" algn="l" rtl="0">
              <a:spcBef>
                <a:spcPts val="0"/>
              </a:spcBef>
              <a:spcAft>
                <a:spcPts val="0"/>
              </a:spcAft>
              <a:buNone/>
            </a:pPr>
            <a:endParaRPr sz="1600" b="1">
              <a:latin typeface="Red Hat Text"/>
              <a:ea typeface="Red Hat Text"/>
              <a:cs typeface="Red Hat Text"/>
              <a:sym typeface="Red Hat Text"/>
            </a:endParaRPr>
          </a:p>
        </p:txBody>
      </p:sp>
      <p:pic>
        <p:nvPicPr>
          <p:cNvPr id="270" name="Google Shape;270;p41"/>
          <p:cNvPicPr preferRelativeResize="0"/>
          <p:nvPr/>
        </p:nvPicPr>
        <p:blipFill>
          <a:blip r:embed="rId3">
            <a:alphaModFix/>
          </a:blip>
          <a:stretch>
            <a:fillRect/>
          </a:stretch>
        </p:blipFill>
        <p:spPr>
          <a:xfrm>
            <a:off x="7330441" y="2322326"/>
            <a:ext cx="1073075" cy="715199"/>
          </a:xfrm>
          <a:prstGeom prst="rect">
            <a:avLst/>
          </a:prstGeom>
          <a:noFill/>
          <a:ln>
            <a:noFill/>
          </a:ln>
        </p:spPr>
      </p:pic>
      <p:pic>
        <p:nvPicPr>
          <p:cNvPr id="271" name="Google Shape;271;p41"/>
          <p:cNvPicPr preferRelativeResize="0"/>
          <p:nvPr/>
        </p:nvPicPr>
        <p:blipFill>
          <a:blip r:embed="rId4">
            <a:alphaModFix/>
          </a:blip>
          <a:stretch>
            <a:fillRect/>
          </a:stretch>
        </p:blipFill>
        <p:spPr>
          <a:xfrm>
            <a:off x="604654" y="1539964"/>
            <a:ext cx="490200" cy="1203600"/>
          </a:xfrm>
          <a:prstGeom prst="roundRect">
            <a:avLst>
              <a:gd name="adj" fmla="val 8477"/>
            </a:avLst>
          </a:prstGeom>
          <a:noFill/>
          <a:ln>
            <a:noFill/>
          </a:ln>
        </p:spPr>
      </p:pic>
      <p:pic>
        <p:nvPicPr>
          <p:cNvPr id="272" name="Google Shape;272;p41"/>
          <p:cNvPicPr preferRelativeResize="0"/>
          <p:nvPr/>
        </p:nvPicPr>
        <p:blipFill>
          <a:blip r:embed="rId5">
            <a:alphaModFix/>
          </a:blip>
          <a:stretch>
            <a:fillRect/>
          </a:stretch>
        </p:blipFill>
        <p:spPr>
          <a:xfrm>
            <a:off x="579238" y="1518325"/>
            <a:ext cx="540975" cy="1246950"/>
          </a:xfrm>
          <a:prstGeom prst="rect">
            <a:avLst/>
          </a:prstGeom>
          <a:noFill/>
          <a:ln>
            <a:noFill/>
          </a:ln>
        </p:spPr>
      </p:pic>
      <p:pic>
        <p:nvPicPr>
          <p:cNvPr id="273" name="Google Shape;273;p41"/>
          <p:cNvPicPr preferRelativeResize="0"/>
          <p:nvPr/>
        </p:nvPicPr>
        <p:blipFill>
          <a:blip r:embed="rId6">
            <a:alphaModFix/>
          </a:blip>
          <a:stretch>
            <a:fillRect/>
          </a:stretch>
        </p:blipFill>
        <p:spPr>
          <a:xfrm>
            <a:off x="673628" y="3218063"/>
            <a:ext cx="1805700" cy="1203600"/>
          </a:xfrm>
          <a:prstGeom prst="roundRect">
            <a:avLst>
              <a:gd name="adj" fmla="val 7563"/>
            </a:avLst>
          </a:prstGeom>
          <a:noFill/>
          <a:ln>
            <a:noFill/>
          </a:ln>
        </p:spPr>
      </p:pic>
      <p:sp>
        <p:nvSpPr>
          <p:cNvPr id="274" name="Google Shape;274;p41"/>
          <p:cNvSpPr/>
          <p:nvPr/>
        </p:nvSpPr>
        <p:spPr>
          <a:xfrm rot="-883034">
            <a:off x="2642401" y="1753128"/>
            <a:ext cx="1395794" cy="15972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41"/>
          <p:cNvPicPr preferRelativeResize="0"/>
          <p:nvPr/>
        </p:nvPicPr>
        <p:blipFill>
          <a:blip r:embed="rId7">
            <a:alphaModFix/>
          </a:blip>
          <a:stretch>
            <a:fillRect/>
          </a:stretch>
        </p:blipFill>
        <p:spPr>
          <a:xfrm>
            <a:off x="4313668" y="1430099"/>
            <a:ext cx="1485399" cy="582200"/>
          </a:xfrm>
          <a:prstGeom prst="rect">
            <a:avLst/>
          </a:prstGeom>
          <a:noFill/>
          <a:ln>
            <a:noFill/>
          </a:ln>
        </p:spPr>
      </p:pic>
      <p:sp>
        <p:nvSpPr>
          <p:cNvPr id="276" name="Google Shape;276;p41"/>
          <p:cNvSpPr txBox="1"/>
          <p:nvPr/>
        </p:nvSpPr>
        <p:spPr>
          <a:xfrm>
            <a:off x="4215000" y="1079650"/>
            <a:ext cx="2572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Red Hat Text"/>
                <a:ea typeface="Red Hat Text"/>
                <a:cs typeface="Red Hat Text"/>
                <a:sym typeface="Red Hat Text"/>
              </a:rPr>
              <a:t>Server (Cloud Hosting)</a:t>
            </a:r>
            <a:endParaRPr>
              <a:latin typeface="Red Hat Text"/>
              <a:ea typeface="Red Hat Text"/>
              <a:cs typeface="Red Hat Text"/>
              <a:sym typeface="Red Hat Text"/>
            </a:endParaRPr>
          </a:p>
        </p:txBody>
      </p:sp>
      <p:sp>
        <p:nvSpPr>
          <p:cNvPr id="277" name="Google Shape;277;p41"/>
          <p:cNvSpPr/>
          <p:nvPr/>
        </p:nvSpPr>
        <p:spPr>
          <a:xfrm rot="1625924">
            <a:off x="5848021" y="2158701"/>
            <a:ext cx="1570056" cy="159798"/>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txBox="1"/>
          <p:nvPr/>
        </p:nvSpPr>
        <p:spPr>
          <a:xfrm>
            <a:off x="2646675" y="3118100"/>
            <a:ext cx="3152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ed Hat Text"/>
                <a:ea typeface="Red Hat Text"/>
                <a:cs typeface="Red Hat Text"/>
                <a:sym typeface="Red Hat Text"/>
              </a:rPr>
              <a:t>Web Interface</a:t>
            </a:r>
            <a:endParaRPr b="1">
              <a:latin typeface="Red Hat Text"/>
              <a:ea typeface="Red Hat Text"/>
              <a:cs typeface="Red Hat Text"/>
              <a:sym typeface="Red Hat Text"/>
            </a:endParaRPr>
          </a:p>
          <a:p>
            <a:pPr marL="0" lvl="0" indent="0" algn="l" rtl="0">
              <a:spcBef>
                <a:spcPts val="0"/>
              </a:spcBef>
              <a:spcAft>
                <a:spcPts val="0"/>
              </a:spcAft>
              <a:buNone/>
            </a:pPr>
            <a:endParaRPr b="1">
              <a:latin typeface="Red Hat Text"/>
              <a:ea typeface="Red Hat Text"/>
              <a:cs typeface="Red Hat Text"/>
              <a:sym typeface="Red Hat Text"/>
            </a:endParaRPr>
          </a:p>
          <a:p>
            <a:pPr marL="0" lvl="0" indent="0" algn="l" rtl="0">
              <a:spcBef>
                <a:spcPts val="0"/>
              </a:spcBef>
              <a:spcAft>
                <a:spcPts val="0"/>
              </a:spcAft>
              <a:buNone/>
            </a:pPr>
            <a:r>
              <a:rPr lang="en">
                <a:latin typeface="Red Hat Text"/>
                <a:ea typeface="Red Hat Text"/>
                <a:cs typeface="Red Hat Text"/>
                <a:sym typeface="Red Hat Text"/>
              </a:rPr>
              <a:t>Built with</a:t>
            </a:r>
            <a:endParaRPr>
              <a:latin typeface="Red Hat Text"/>
              <a:ea typeface="Red Hat Text"/>
              <a:cs typeface="Red Hat Text"/>
              <a:sym typeface="Red Hat Text"/>
            </a:endParaRPr>
          </a:p>
          <a:p>
            <a:pPr marL="0" lvl="0" indent="0" algn="l" rtl="0">
              <a:spcBef>
                <a:spcPts val="0"/>
              </a:spcBef>
              <a:spcAft>
                <a:spcPts val="0"/>
              </a:spcAft>
              <a:buNone/>
            </a:pPr>
            <a:endParaRPr>
              <a:latin typeface="Red Hat Text"/>
              <a:ea typeface="Red Hat Text"/>
              <a:cs typeface="Red Hat Text"/>
              <a:sym typeface="Red Hat Text"/>
            </a:endParaRPr>
          </a:p>
          <a:p>
            <a:pPr marL="0" lvl="0" indent="0" algn="l" rtl="0">
              <a:spcBef>
                <a:spcPts val="0"/>
              </a:spcBef>
              <a:spcAft>
                <a:spcPts val="0"/>
              </a:spcAft>
              <a:buNone/>
            </a:pPr>
            <a:r>
              <a:rPr lang="en">
                <a:latin typeface="Red Hat Text"/>
                <a:ea typeface="Red Hat Text"/>
                <a:cs typeface="Red Hat Text"/>
                <a:sym typeface="Red Hat Text"/>
              </a:rPr>
              <a:t>Support for</a:t>
            </a:r>
            <a:endParaRPr>
              <a:latin typeface="Red Hat Text"/>
              <a:ea typeface="Red Hat Text"/>
              <a:cs typeface="Red Hat Text"/>
              <a:sym typeface="Red Hat Text"/>
            </a:endParaRPr>
          </a:p>
        </p:txBody>
      </p:sp>
      <p:pic>
        <p:nvPicPr>
          <p:cNvPr id="279" name="Google Shape;279;p41"/>
          <p:cNvPicPr preferRelativeResize="0"/>
          <p:nvPr/>
        </p:nvPicPr>
        <p:blipFill>
          <a:blip r:embed="rId8">
            <a:alphaModFix/>
          </a:blip>
          <a:stretch>
            <a:fillRect/>
          </a:stretch>
        </p:blipFill>
        <p:spPr>
          <a:xfrm>
            <a:off x="3534850" y="3539309"/>
            <a:ext cx="419676" cy="419676"/>
          </a:xfrm>
          <a:prstGeom prst="rect">
            <a:avLst/>
          </a:prstGeom>
          <a:noFill/>
          <a:ln>
            <a:noFill/>
          </a:ln>
        </p:spPr>
      </p:pic>
      <p:pic>
        <p:nvPicPr>
          <p:cNvPr id="280" name="Google Shape;280;p41"/>
          <p:cNvPicPr preferRelativeResize="0"/>
          <p:nvPr/>
        </p:nvPicPr>
        <p:blipFill>
          <a:blip r:embed="rId9">
            <a:alphaModFix/>
          </a:blip>
          <a:stretch>
            <a:fillRect/>
          </a:stretch>
        </p:blipFill>
        <p:spPr>
          <a:xfrm>
            <a:off x="3991877" y="3539300"/>
            <a:ext cx="322872" cy="419674"/>
          </a:xfrm>
          <a:prstGeom prst="rect">
            <a:avLst/>
          </a:prstGeom>
          <a:noFill/>
          <a:ln>
            <a:noFill/>
          </a:ln>
        </p:spPr>
      </p:pic>
      <p:pic>
        <p:nvPicPr>
          <p:cNvPr id="281" name="Google Shape;281;p41"/>
          <p:cNvPicPr preferRelativeResize="0"/>
          <p:nvPr/>
        </p:nvPicPr>
        <p:blipFill>
          <a:blip r:embed="rId10">
            <a:alphaModFix/>
          </a:blip>
          <a:stretch>
            <a:fillRect/>
          </a:stretch>
        </p:blipFill>
        <p:spPr>
          <a:xfrm>
            <a:off x="4352100" y="3515225"/>
            <a:ext cx="463401" cy="463401"/>
          </a:xfrm>
          <a:prstGeom prst="rect">
            <a:avLst/>
          </a:prstGeom>
          <a:noFill/>
          <a:ln>
            <a:noFill/>
          </a:ln>
        </p:spPr>
      </p:pic>
      <p:pic>
        <p:nvPicPr>
          <p:cNvPr id="282" name="Google Shape;282;p41"/>
          <p:cNvPicPr preferRelativeResize="0"/>
          <p:nvPr/>
        </p:nvPicPr>
        <p:blipFill>
          <a:blip r:embed="rId11">
            <a:alphaModFix/>
          </a:blip>
          <a:stretch>
            <a:fillRect/>
          </a:stretch>
        </p:blipFill>
        <p:spPr>
          <a:xfrm>
            <a:off x="3720025" y="3999775"/>
            <a:ext cx="380426" cy="380424"/>
          </a:xfrm>
          <a:prstGeom prst="rect">
            <a:avLst/>
          </a:prstGeom>
          <a:noFill/>
          <a:ln>
            <a:noFill/>
          </a:ln>
        </p:spPr>
      </p:pic>
      <p:pic>
        <p:nvPicPr>
          <p:cNvPr id="283" name="Google Shape;283;p41"/>
          <p:cNvPicPr preferRelativeResize="0"/>
          <p:nvPr/>
        </p:nvPicPr>
        <p:blipFill>
          <a:blip r:embed="rId12">
            <a:alphaModFix/>
          </a:blip>
          <a:stretch>
            <a:fillRect/>
          </a:stretch>
        </p:blipFill>
        <p:spPr>
          <a:xfrm>
            <a:off x="4168074" y="3992325"/>
            <a:ext cx="380424" cy="395333"/>
          </a:xfrm>
          <a:prstGeom prst="rect">
            <a:avLst/>
          </a:prstGeom>
          <a:noFill/>
          <a:ln>
            <a:noFill/>
          </a:ln>
        </p:spPr>
      </p:pic>
      <p:pic>
        <p:nvPicPr>
          <p:cNvPr id="284" name="Google Shape;284;p41"/>
          <p:cNvPicPr preferRelativeResize="0"/>
          <p:nvPr/>
        </p:nvPicPr>
        <p:blipFill>
          <a:blip r:embed="rId13">
            <a:alphaModFix/>
          </a:blip>
          <a:stretch>
            <a:fillRect/>
          </a:stretch>
        </p:blipFill>
        <p:spPr>
          <a:xfrm>
            <a:off x="4548500" y="3935863"/>
            <a:ext cx="508250" cy="508250"/>
          </a:xfrm>
          <a:prstGeom prst="rect">
            <a:avLst/>
          </a:prstGeom>
          <a:noFill/>
          <a:ln>
            <a:noFill/>
          </a:ln>
        </p:spPr>
      </p:pic>
      <p:pic>
        <p:nvPicPr>
          <p:cNvPr id="285" name="Google Shape;285;p41"/>
          <p:cNvPicPr preferRelativeResize="0"/>
          <p:nvPr/>
        </p:nvPicPr>
        <p:blipFill>
          <a:blip r:embed="rId14">
            <a:alphaModFix/>
          </a:blip>
          <a:stretch>
            <a:fillRect/>
          </a:stretch>
        </p:blipFill>
        <p:spPr>
          <a:xfrm>
            <a:off x="5010050" y="3958288"/>
            <a:ext cx="463400" cy="463400"/>
          </a:xfrm>
          <a:prstGeom prst="rect">
            <a:avLst/>
          </a:prstGeom>
          <a:noFill/>
          <a:ln>
            <a:noFill/>
          </a:ln>
        </p:spPr>
      </p:pic>
      <p:sp>
        <p:nvSpPr>
          <p:cNvPr id="286" name="Google Shape;286;p41"/>
          <p:cNvSpPr txBox="1"/>
          <p:nvPr/>
        </p:nvSpPr>
        <p:spPr>
          <a:xfrm>
            <a:off x="1229600" y="1510738"/>
            <a:ext cx="1578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ed Hat Text"/>
                <a:ea typeface="Red Hat Text"/>
                <a:cs typeface="Red Hat Text"/>
                <a:sym typeface="Red Hat Text"/>
              </a:rPr>
              <a:t>Mobile App</a:t>
            </a:r>
            <a:endParaRPr b="1">
              <a:latin typeface="Red Hat Text"/>
              <a:ea typeface="Red Hat Text"/>
              <a:cs typeface="Red Hat Text"/>
              <a:sym typeface="Red Hat Text"/>
            </a:endParaRPr>
          </a:p>
          <a:p>
            <a:pPr marL="0" lvl="0" indent="0" algn="l" rtl="0">
              <a:spcBef>
                <a:spcPts val="0"/>
              </a:spcBef>
              <a:spcAft>
                <a:spcPts val="0"/>
              </a:spcAft>
              <a:buNone/>
            </a:pPr>
            <a:endParaRPr b="1">
              <a:latin typeface="Red Hat Text"/>
              <a:ea typeface="Red Hat Text"/>
              <a:cs typeface="Red Hat Text"/>
              <a:sym typeface="Red Hat Text"/>
            </a:endParaRPr>
          </a:p>
          <a:p>
            <a:pPr marL="0" lvl="0" indent="0" algn="l" rtl="0">
              <a:spcBef>
                <a:spcPts val="0"/>
              </a:spcBef>
              <a:spcAft>
                <a:spcPts val="0"/>
              </a:spcAft>
              <a:buNone/>
            </a:pPr>
            <a:r>
              <a:rPr lang="en">
                <a:latin typeface="Red Hat Text"/>
                <a:ea typeface="Red Hat Text"/>
                <a:cs typeface="Red Hat Text"/>
                <a:sym typeface="Red Hat Text"/>
              </a:rPr>
              <a:t>Built with</a:t>
            </a:r>
            <a:endParaRPr>
              <a:latin typeface="Red Hat Text"/>
              <a:ea typeface="Red Hat Text"/>
              <a:cs typeface="Red Hat Text"/>
              <a:sym typeface="Red Hat Text"/>
            </a:endParaRPr>
          </a:p>
          <a:p>
            <a:pPr marL="0" lvl="0" indent="0" algn="l" rtl="0">
              <a:spcBef>
                <a:spcPts val="0"/>
              </a:spcBef>
              <a:spcAft>
                <a:spcPts val="0"/>
              </a:spcAft>
              <a:buNone/>
            </a:pPr>
            <a:endParaRPr>
              <a:latin typeface="Red Hat Text"/>
              <a:ea typeface="Red Hat Text"/>
              <a:cs typeface="Red Hat Text"/>
              <a:sym typeface="Red Hat Text"/>
            </a:endParaRPr>
          </a:p>
          <a:p>
            <a:pPr marL="0" lvl="0" indent="0" algn="l" rtl="0">
              <a:spcBef>
                <a:spcPts val="0"/>
              </a:spcBef>
              <a:spcAft>
                <a:spcPts val="0"/>
              </a:spcAft>
              <a:buNone/>
            </a:pPr>
            <a:r>
              <a:rPr lang="en">
                <a:latin typeface="Red Hat Text"/>
                <a:ea typeface="Red Hat Text"/>
                <a:cs typeface="Red Hat Text"/>
                <a:sym typeface="Red Hat Text"/>
              </a:rPr>
              <a:t>Support for</a:t>
            </a:r>
            <a:endParaRPr>
              <a:latin typeface="Red Hat Text"/>
              <a:ea typeface="Red Hat Text"/>
              <a:cs typeface="Red Hat Text"/>
              <a:sym typeface="Red Hat Text"/>
            </a:endParaRPr>
          </a:p>
        </p:txBody>
      </p:sp>
      <p:pic>
        <p:nvPicPr>
          <p:cNvPr id="287" name="Google Shape;287;p41"/>
          <p:cNvPicPr preferRelativeResize="0"/>
          <p:nvPr/>
        </p:nvPicPr>
        <p:blipFill>
          <a:blip r:embed="rId15">
            <a:alphaModFix/>
          </a:blip>
          <a:stretch>
            <a:fillRect/>
          </a:stretch>
        </p:blipFill>
        <p:spPr>
          <a:xfrm>
            <a:off x="2153650" y="1988163"/>
            <a:ext cx="213276" cy="307251"/>
          </a:xfrm>
          <a:prstGeom prst="rect">
            <a:avLst/>
          </a:prstGeom>
          <a:noFill/>
          <a:ln>
            <a:noFill/>
          </a:ln>
        </p:spPr>
      </p:pic>
      <p:pic>
        <p:nvPicPr>
          <p:cNvPr id="288" name="Google Shape;288;p41"/>
          <p:cNvPicPr preferRelativeResize="0"/>
          <p:nvPr/>
        </p:nvPicPr>
        <p:blipFill>
          <a:blip r:embed="rId16">
            <a:alphaModFix/>
          </a:blip>
          <a:stretch>
            <a:fillRect/>
          </a:stretch>
        </p:blipFill>
        <p:spPr>
          <a:xfrm>
            <a:off x="2304600" y="2372788"/>
            <a:ext cx="322875" cy="322875"/>
          </a:xfrm>
          <a:prstGeom prst="rect">
            <a:avLst/>
          </a:prstGeom>
          <a:noFill/>
          <a:ln>
            <a:noFill/>
          </a:ln>
        </p:spPr>
      </p:pic>
      <p:pic>
        <p:nvPicPr>
          <p:cNvPr id="289" name="Google Shape;289;p41"/>
          <p:cNvPicPr preferRelativeResize="0"/>
          <p:nvPr/>
        </p:nvPicPr>
        <p:blipFill>
          <a:blip r:embed="rId17">
            <a:alphaModFix/>
          </a:blip>
          <a:stretch>
            <a:fillRect/>
          </a:stretch>
        </p:blipFill>
        <p:spPr>
          <a:xfrm>
            <a:off x="2700100" y="2037950"/>
            <a:ext cx="419676" cy="840150"/>
          </a:xfrm>
          <a:prstGeom prst="rect">
            <a:avLst/>
          </a:prstGeom>
          <a:noFill/>
          <a:ln>
            <a:noFill/>
          </a:ln>
        </p:spPr>
      </p:pic>
      <p:sp>
        <p:nvSpPr>
          <p:cNvPr id="290" name="Google Shape;290;p41"/>
          <p:cNvSpPr/>
          <p:nvPr/>
        </p:nvSpPr>
        <p:spPr>
          <a:xfrm rot="-3613683">
            <a:off x="3668646" y="2491728"/>
            <a:ext cx="1024068" cy="160042"/>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41"/>
          <p:cNvPicPr preferRelativeResize="0"/>
          <p:nvPr/>
        </p:nvPicPr>
        <p:blipFill>
          <a:blip r:embed="rId18">
            <a:alphaModFix/>
          </a:blip>
          <a:stretch>
            <a:fillRect/>
          </a:stretch>
        </p:blipFill>
        <p:spPr>
          <a:xfrm>
            <a:off x="548640" y="896112"/>
            <a:ext cx="320040" cy="3200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Value and Benefits</a:t>
            </a:r>
            <a:endParaRPr/>
          </a:p>
        </p:txBody>
      </p:sp>
      <p:sp>
        <p:nvSpPr>
          <p:cNvPr id="297" name="Google Shape;297;p42"/>
          <p:cNvSpPr txBox="1"/>
          <p:nvPr/>
        </p:nvSpPr>
        <p:spPr>
          <a:xfrm>
            <a:off x="651375" y="2291600"/>
            <a:ext cx="20355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chemeClr val="dk1"/>
                </a:solidFill>
                <a:latin typeface="Red Hat Display"/>
                <a:ea typeface="Red Hat Display"/>
                <a:cs typeface="Red Hat Display"/>
                <a:sym typeface="Red Hat Display"/>
              </a:rPr>
              <a:t>Be Empowered</a:t>
            </a:r>
            <a:endParaRPr sz="1200" b="1">
              <a:solidFill>
                <a:schemeClr val="dk1"/>
              </a:solidFill>
              <a:latin typeface="Red Hat Display"/>
              <a:ea typeface="Red Hat Display"/>
              <a:cs typeface="Red Hat Display"/>
              <a:sym typeface="Red Hat Display"/>
            </a:endParaRPr>
          </a:p>
          <a:p>
            <a:pPr marL="0" lvl="0" indent="0" algn="r" rtl="0">
              <a:spcBef>
                <a:spcPts val="0"/>
              </a:spcBef>
              <a:spcAft>
                <a:spcPts val="0"/>
              </a:spcAft>
              <a:buNone/>
            </a:pPr>
            <a:endParaRPr sz="800" b="1">
              <a:solidFill>
                <a:schemeClr val="dk1"/>
              </a:solidFill>
              <a:latin typeface="Red Hat Display"/>
              <a:ea typeface="Red Hat Display"/>
              <a:cs typeface="Red Hat Display"/>
              <a:sym typeface="Red Hat Display"/>
            </a:endParaRPr>
          </a:p>
          <a:p>
            <a:pPr marL="0" lvl="0" indent="0" algn="r" rtl="0">
              <a:spcBef>
                <a:spcPts val="0"/>
              </a:spcBef>
              <a:spcAft>
                <a:spcPts val="1600"/>
              </a:spcAft>
              <a:buNone/>
            </a:pPr>
            <a:r>
              <a:rPr lang="en" sz="800">
                <a:solidFill>
                  <a:schemeClr val="dk1"/>
                </a:solidFill>
                <a:latin typeface="Red Hat Display"/>
                <a:ea typeface="Red Hat Display"/>
                <a:cs typeface="Red Hat Display"/>
                <a:sym typeface="Red Hat Display"/>
              </a:rPr>
              <a:t>Users will gain confidence in navigating campus and exploring new places, leading to greater independence </a:t>
            </a:r>
            <a:endParaRPr sz="800" b="1">
              <a:solidFill>
                <a:schemeClr val="dk1"/>
              </a:solidFill>
              <a:latin typeface="Red Hat Display"/>
              <a:ea typeface="Red Hat Display"/>
              <a:cs typeface="Red Hat Display"/>
              <a:sym typeface="Red Hat Display"/>
            </a:endParaRPr>
          </a:p>
        </p:txBody>
      </p:sp>
      <p:cxnSp>
        <p:nvCxnSpPr>
          <p:cNvPr id="298" name="Google Shape;298;p42"/>
          <p:cNvCxnSpPr/>
          <p:nvPr/>
        </p:nvCxnSpPr>
        <p:spPr>
          <a:xfrm rot="10800000">
            <a:off x="2736848" y="2952750"/>
            <a:ext cx="538800" cy="0"/>
          </a:xfrm>
          <a:prstGeom prst="straightConnector1">
            <a:avLst/>
          </a:prstGeom>
          <a:noFill/>
          <a:ln w="9525" cap="flat" cmpd="sng">
            <a:solidFill>
              <a:schemeClr val="accent2"/>
            </a:solidFill>
            <a:prstDash val="solid"/>
            <a:round/>
            <a:headEnd type="none" w="sm" len="sm"/>
            <a:tailEnd type="oval" w="med" len="med"/>
          </a:ln>
        </p:spPr>
      </p:cxnSp>
      <p:sp>
        <p:nvSpPr>
          <p:cNvPr id="299" name="Google Shape;299;p42"/>
          <p:cNvSpPr txBox="1"/>
          <p:nvPr/>
        </p:nvSpPr>
        <p:spPr>
          <a:xfrm>
            <a:off x="6462131" y="1365150"/>
            <a:ext cx="178947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Display"/>
                <a:ea typeface="Red Hat Display"/>
                <a:cs typeface="Red Hat Display"/>
                <a:sym typeface="Red Hat Display"/>
              </a:rPr>
              <a:t>Be Social</a:t>
            </a:r>
            <a:endParaRPr sz="12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endParaRPr sz="800" b="1">
              <a:solidFill>
                <a:schemeClr val="dk1"/>
              </a:solidFill>
              <a:latin typeface="Red Hat Display"/>
              <a:ea typeface="Red Hat Display"/>
              <a:cs typeface="Red Hat Display"/>
              <a:sym typeface="Red Hat Display"/>
            </a:endParaRPr>
          </a:p>
          <a:p>
            <a:pPr marL="0" lvl="0" indent="0" algn="l" rtl="0">
              <a:spcBef>
                <a:spcPts val="0"/>
              </a:spcBef>
              <a:spcAft>
                <a:spcPts val="1600"/>
              </a:spcAft>
              <a:buNone/>
            </a:pPr>
            <a:r>
              <a:rPr lang="en" sz="800">
                <a:solidFill>
                  <a:schemeClr val="dk1"/>
                </a:solidFill>
                <a:latin typeface="Red Hat Display"/>
                <a:ea typeface="Red Hat Display"/>
                <a:cs typeface="Red Hat Display"/>
                <a:sym typeface="Red Hat Display"/>
              </a:rPr>
              <a:t>Users are able to read reviews from their peers, which both facilitates the spread of helpful information and creates a feeling of not being alone in their struggles of having a disability</a:t>
            </a:r>
            <a:endParaRPr sz="800" b="1">
              <a:solidFill>
                <a:schemeClr val="dk1"/>
              </a:solidFill>
              <a:latin typeface="Red Hat Display"/>
              <a:ea typeface="Red Hat Display"/>
              <a:cs typeface="Red Hat Display"/>
              <a:sym typeface="Red Hat Display"/>
            </a:endParaRPr>
          </a:p>
        </p:txBody>
      </p:sp>
      <p:cxnSp>
        <p:nvCxnSpPr>
          <p:cNvPr id="300" name="Google Shape;300;p42"/>
          <p:cNvCxnSpPr/>
          <p:nvPr/>
        </p:nvCxnSpPr>
        <p:spPr>
          <a:xfrm>
            <a:off x="5209628" y="2010000"/>
            <a:ext cx="1084045" cy="0"/>
          </a:xfrm>
          <a:prstGeom prst="straightConnector1">
            <a:avLst/>
          </a:prstGeom>
          <a:noFill/>
          <a:ln w="9525" cap="flat" cmpd="sng">
            <a:solidFill>
              <a:schemeClr val="accent3"/>
            </a:solidFill>
            <a:prstDash val="solid"/>
            <a:round/>
            <a:headEnd type="none" w="sm" len="sm"/>
            <a:tailEnd type="oval" w="med" len="med"/>
          </a:ln>
        </p:spPr>
      </p:cxnSp>
      <p:sp>
        <p:nvSpPr>
          <p:cNvPr id="301" name="Google Shape;301;p42"/>
          <p:cNvSpPr txBox="1"/>
          <p:nvPr/>
        </p:nvSpPr>
        <p:spPr>
          <a:xfrm>
            <a:off x="6462352" y="3325250"/>
            <a:ext cx="17895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ed Hat Display"/>
                <a:ea typeface="Red Hat Display"/>
                <a:cs typeface="Red Hat Display"/>
                <a:sym typeface="Red Hat Display"/>
              </a:rPr>
              <a:t>Be Prepared</a:t>
            </a:r>
            <a:endParaRPr sz="1200" b="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endParaRPr sz="800" b="1">
              <a:solidFill>
                <a:schemeClr val="dk1"/>
              </a:solidFill>
              <a:latin typeface="Red Hat Display"/>
              <a:ea typeface="Red Hat Display"/>
              <a:cs typeface="Red Hat Display"/>
              <a:sym typeface="Red Hat Display"/>
            </a:endParaRPr>
          </a:p>
          <a:p>
            <a:pPr marL="0" lvl="0" indent="0" algn="l" rtl="0">
              <a:spcBef>
                <a:spcPts val="0"/>
              </a:spcBef>
              <a:spcAft>
                <a:spcPts val="1600"/>
              </a:spcAft>
              <a:buNone/>
            </a:pPr>
            <a:r>
              <a:rPr lang="en" sz="800">
                <a:solidFill>
                  <a:schemeClr val="dk1"/>
                </a:solidFill>
                <a:latin typeface="Red Hat Display"/>
                <a:ea typeface="Red Hat Display"/>
                <a:cs typeface="Red Hat Display"/>
                <a:sym typeface="Red Hat Display"/>
              </a:rPr>
              <a:t>Users know important details about their destination before they even leave, taking back control in planning their daily routine</a:t>
            </a:r>
            <a:endParaRPr sz="800" b="1">
              <a:solidFill>
                <a:schemeClr val="dk1"/>
              </a:solidFill>
              <a:latin typeface="Red Hat Display"/>
              <a:ea typeface="Red Hat Display"/>
              <a:cs typeface="Red Hat Display"/>
              <a:sym typeface="Red Hat Display"/>
            </a:endParaRPr>
          </a:p>
        </p:txBody>
      </p:sp>
      <p:cxnSp>
        <p:nvCxnSpPr>
          <p:cNvPr id="302" name="Google Shape;302;p42"/>
          <p:cNvCxnSpPr/>
          <p:nvPr/>
        </p:nvCxnSpPr>
        <p:spPr>
          <a:xfrm>
            <a:off x="5209848" y="3953100"/>
            <a:ext cx="1083900" cy="0"/>
          </a:xfrm>
          <a:prstGeom prst="straightConnector1">
            <a:avLst/>
          </a:prstGeom>
          <a:noFill/>
          <a:ln w="9525" cap="flat" cmpd="sng">
            <a:solidFill>
              <a:schemeClr val="accent1"/>
            </a:solidFill>
            <a:prstDash val="solid"/>
            <a:round/>
            <a:headEnd type="none" w="sm" len="sm"/>
            <a:tailEnd type="oval" w="med" len="med"/>
          </a:ln>
        </p:spPr>
      </p:cxnSp>
      <p:sp>
        <p:nvSpPr>
          <p:cNvPr id="303" name="Google Shape;303;p42"/>
          <p:cNvSpPr/>
          <p:nvPr/>
        </p:nvSpPr>
        <p:spPr>
          <a:xfrm rot="3600185">
            <a:off x="3169983" y="1541431"/>
            <a:ext cx="2774659" cy="2774659"/>
          </a:xfrm>
          <a:prstGeom prst="blockArc">
            <a:avLst>
              <a:gd name="adj1" fmla="val 12622480"/>
              <a:gd name="adj2" fmla="val 19781569"/>
              <a:gd name="adj3" fmla="val 2077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2"/>
          <p:cNvSpPr/>
          <p:nvPr/>
        </p:nvSpPr>
        <p:spPr>
          <a:xfrm rot="10800000">
            <a:off x="3183490" y="1520149"/>
            <a:ext cx="2774700" cy="2774700"/>
          </a:xfrm>
          <a:prstGeom prst="blockArc">
            <a:avLst>
              <a:gd name="adj1" fmla="val 12622480"/>
              <a:gd name="adj2" fmla="val 19662822"/>
              <a:gd name="adj3" fmla="val 2072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rot="-3600185">
            <a:off x="3194618" y="1541034"/>
            <a:ext cx="2774659" cy="2774659"/>
          </a:xfrm>
          <a:prstGeom prst="blockArc">
            <a:avLst>
              <a:gd name="adj1" fmla="val 12622480"/>
              <a:gd name="adj2" fmla="val 19703271"/>
              <a:gd name="adj3" fmla="val 208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42"/>
          <p:cNvGrpSpPr/>
          <p:nvPr/>
        </p:nvGrpSpPr>
        <p:grpSpPr>
          <a:xfrm rot="-7200165">
            <a:off x="3337679" y="3183705"/>
            <a:ext cx="585011" cy="585536"/>
            <a:chOff x="1702314" y="659157"/>
            <a:chExt cx="588000" cy="588000"/>
          </a:xfrm>
        </p:grpSpPr>
        <p:sp>
          <p:nvSpPr>
            <p:cNvPr id="307" name="Google Shape;307;p42"/>
            <p:cNvSpPr/>
            <p:nvPr/>
          </p:nvSpPr>
          <p:spPr>
            <a:xfrm rot="39023">
              <a:off x="1705595" y="662438"/>
              <a:ext cx="581437" cy="581437"/>
            </a:xfrm>
            <a:prstGeom prst="pie">
              <a:avLst>
                <a:gd name="adj1" fmla="val 6190354"/>
                <a:gd name="adj2" fmla="val 14996165"/>
              </a:avLst>
            </a:prstGeom>
            <a:solidFill>
              <a:schemeClr val="accent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p:nvPr/>
          </p:nvSpPr>
          <p:spPr>
            <a:xfrm rot="10800000">
              <a:off x="1705561" y="662471"/>
              <a:ext cx="581400" cy="581400"/>
            </a:xfrm>
            <a:prstGeom prst="pie">
              <a:avLst>
                <a:gd name="adj1" fmla="val 4028252"/>
                <a:gd name="adj2" fmla="val 1718367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42"/>
          <p:cNvGrpSpPr/>
          <p:nvPr/>
        </p:nvGrpSpPr>
        <p:grpSpPr>
          <a:xfrm>
            <a:off x="4264097" y="1537251"/>
            <a:ext cx="585001" cy="585530"/>
            <a:chOff x="1970048" y="1117698"/>
            <a:chExt cx="588000" cy="588000"/>
          </a:xfrm>
        </p:grpSpPr>
        <p:sp>
          <p:nvSpPr>
            <p:cNvPr id="310" name="Google Shape;310;p42"/>
            <p:cNvSpPr/>
            <p:nvPr/>
          </p:nvSpPr>
          <p:spPr>
            <a:xfrm rot="39023">
              <a:off x="1973329" y="1120980"/>
              <a:ext cx="581437" cy="58143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2"/>
            <p:cNvSpPr/>
            <p:nvPr/>
          </p:nvSpPr>
          <p:spPr>
            <a:xfrm rot="10800000">
              <a:off x="1973295" y="1121013"/>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42"/>
          <p:cNvGrpSpPr/>
          <p:nvPr/>
        </p:nvGrpSpPr>
        <p:grpSpPr>
          <a:xfrm rot="7200165">
            <a:off x="5229930" y="3161636"/>
            <a:ext cx="585011" cy="585536"/>
            <a:chOff x="2242399" y="658595"/>
            <a:chExt cx="588000" cy="588000"/>
          </a:xfrm>
        </p:grpSpPr>
        <p:sp>
          <p:nvSpPr>
            <p:cNvPr id="313" name="Google Shape;313;p42"/>
            <p:cNvSpPr/>
            <p:nvPr/>
          </p:nvSpPr>
          <p:spPr>
            <a:xfrm rot="39023">
              <a:off x="2245680" y="661876"/>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2"/>
            <p:cNvSpPr/>
            <p:nvPr/>
          </p:nvSpPr>
          <p:spPr>
            <a:xfrm rot="10800000">
              <a:off x="2245646" y="661910"/>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42"/>
          <p:cNvSpPr txBox="1"/>
          <p:nvPr/>
        </p:nvSpPr>
        <p:spPr>
          <a:xfrm>
            <a:off x="4334550" y="16122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03 </a:t>
            </a:r>
            <a:endParaRPr sz="1600" b="1">
              <a:solidFill>
                <a:schemeClr val="dk1"/>
              </a:solidFill>
              <a:latin typeface="Red Hat Display"/>
              <a:ea typeface="Red Hat Display"/>
              <a:cs typeface="Red Hat Display"/>
              <a:sym typeface="Red Hat Display"/>
            </a:endParaRPr>
          </a:p>
        </p:txBody>
      </p:sp>
      <p:sp>
        <p:nvSpPr>
          <p:cNvPr id="316" name="Google Shape;316;p42"/>
          <p:cNvSpPr txBox="1"/>
          <p:nvPr/>
        </p:nvSpPr>
        <p:spPr>
          <a:xfrm>
            <a:off x="3375648" y="32443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01 </a:t>
            </a:r>
            <a:endParaRPr sz="1600" b="1">
              <a:solidFill>
                <a:schemeClr val="dk1"/>
              </a:solidFill>
              <a:latin typeface="Red Hat Display"/>
              <a:ea typeface="Red Hat Display"/>
              <a:cs typeface="Red Hat Display"/>
              <a:sym typeface="Red Hat Display"/>
            </a:endParaRPr>
          </a:p>
        </p:txBody>
      </p:sp>
      <p:sp>
        <p:nvSpPr>
          <p:cNvPr id="317" name="Google Shape;317;p42"/>
          <p:cNvSpPr txBox="1"/>
          <p:nvPr/>
        </p:nvSpPr>
        <p:spPr>
          <a:xfrm>
            <a:off x="5281877" y="32147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ed Hat Display"/>
                <a:ea typeface="Red Hat Display"/>
                <a:cs typeface="Red Hat Display"/>
                <a:sym typeface="Red Hat Display"/>
              </a:rPr>
              <a:t>02 </a:t>
            </a:r>
            <a:endParaRPr sz="1600" b="1">
              <a:solidFill>
                <a:schemeClr val="dk1"/>
              </a:solidFill>
              <a:latin typeface="Red Hat Display"/>
              <a:ea typeface="Red Hat Display"/>
              <a:cs typeface="Red Hat Display"/>
              <a:sym typeface="Red Hat Display"/>
            </a:endParaRPr>
          </a:p>
        </p:txBody>
      </p:sp>
      <p:pic>
        <p:nvPicPr>
          <p:cNvPr id="318" name="Google Shape;318;p42"/>
          <p:cNvPicPr preferRelativeResize="0"/>
          <p:nvPr/>
        </p:nvPicPr>
        <p:blipFill>
          <a:blip r:embed="rId3">
            <a:alphaModFix/>
          </a:blip>
          <a:stretch>
            <a:fillRect/>
          </a:stretch>
        </p:blipFill>
        <p:spPr>
          <a:xfrm>
            <a:off x="547600" y="899200"/>
            <a:ext cx="320040" cy="3200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Why Invest?</a:t>
            </a:r>
            <a:endParaRPr/>
          </a:p>
        </p:txBody>
      </p:sp>
      <p:sp>
        <p:nvSpPr>
          <p:cNvPr id="324" name="Google Shape;324;p43"/>
          <p:cNvSpPr txBox="1"/>
          <p:nvPr/>
        </p:nvSpPr>
        <p:spPr>
          <a:xfrm>
            <a:off x="966225" y="1405425"/>
            <a:ext cx="7207500" cy="25860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Clr>
                <a:srgbClr val="FFCE00"/>
              </a:buClr>
              <a:buSzPts val="2600"/>
              <a:buFont typeface="Red Hat Text"/>
              <a:buChar char="●"/>
            </a:pPr>
            <a:r>
              <a:rPr lang="en" sz="2600">
                <a:latin typeface="Red Hat Text"/>
                <a:ea typeface="Red Hat Text"/>
                <a:cs typeface="Red Hat Text"/>
                <a:sym typeface="Red Hat Text"/>
              </a:rPr>
              <a:t>Minimal market competition</a:t>
            </a:r>
            <a:endParaRPr sz="2600">
              <a:latin typeface="Red Hat Text"/>
              <a:ea typeface="Red Hat Text"/>
              <a:cs typeface="Red Hat Text"/>
              <a:sym typeface="Red Hat Text"/>
            </a:endParaRPr>
          </a:p>
          <a:p>
            <a:pPr marL="457200" lvl="0" indent="-393700" algn="l" rtl="0">
              <a:spcBef>
                <a:spcPts val="0"/>
              </a:spcBef>
              <a:spcAft>
                <a:spcPts val="0"/>
              </a:spcAft>
              <a:buClr>
                <a:srgbClr val="FFCE00"/>
              </a:buClr>
              <a:buSzPts val="2600"/>
              <a:buFont typeface="Red Hat Text"/>
              <a:buChar char="●"/>
            </a:pPr>
            <a:r>
              <a:rPr lang="en" sz="2600">
                <a:latin typeface="Red Hat Text"/>
                <a:ea typeface="Red Hat Text"/>
                <a:cs typeface="Red Hat Text"/>
                <a:sym typeface="Red Hat Text"/>
              </a:rPr>
              <a:t>Set new standard in accessibility for disabled communities on campuses</a:t>
            </a:r>
            <a:endParaRPr sz="2600">
              <a:latin typeface="Red Hat Text"/>
              <a:ea typeface="Red Hat Text"/>
              <a:cs typeface="Red Hat Text"/>
              <a:sym typeface="Red Hat Text"/>
            </a:endParaRPr>
          </a:p>
          <a:p>
            <a:pPr marL="457200" lvl="0" indent="-393700" algn="l" rtl="0">
              <a:spcBef>
                <a:spcPts val="0"/>
              </a:spcBef>
              <a:spcAft>
                <a:spcPts val="0"/>
              </a:spcAft>
              <a:buClr>
                <a:srgbClr val="FFCE00"/>
              </a:buClr>
              <a:buSzPts val="2600"/>
              <a:buFont typeface="Red Hat Text"/>
              <a:buChar char="●"/>
            </a:pPr>
            <a:r>
              <a:rPr lang="en" sz="2600">
                <a:latin typeface="Red Hat Text"/>
                <a:ea typeface="Red Hat Text"/>
                <a:cs typeface="Red Hat Text"/>
                <a:sym typeface="Red Hat Text"/>
              </a:rPr>
              <a:t>High scalability potential</a:t>
            </a:r>
            <a:endParaRPr sz="2600">
              <a:latin typeface="Red Hat Text"/>
              <a:ea typeface="Red Hat Text"/>
              <a:cs typeface="Red Hat Text"/>
              <a:sym typeface="Red Hat Text"/>
            </a:endParaRPr>
          </a:p>
          <a:p>
            <a:pPr marL="914400" lvl="1" indent="-393700" algn="l" rtl="0">
              <a:spcBef>
                <a:spcPts val="0"/>
              </a:spcBef>
              <a:spcAft>
                <a:spcPts val="0"/>
              </a:spcAft>
              <a:buSzPts val="2600"/>
              <a:buFont typeface="Red Hat Text"/>
              <a:buChar char="○"/>
            </a:pPr>
            <a:r>
              <a:rPr lang="en" sz="2600">
                <a:latin typeface="Red Hat Text"/>
                <a:ea typeface="Red Hat Text"/>
                <a:cs typeface="Red Hat Text"/>
                <a:sym typeface="Red Hat Text"/>
              </a:rPr>
              <a:t>Imagine Campus Access at every U.S. university</a:t>
            </a:r>
            <a:endParaRPr sz="2600">
              <a:latin typeface="Red Hat Text"/>
              <a:ea typeface="Red Hat Text"/>
              <a:cs typeface="Red Hat Text"/>
              <a:sym typeface="Red Hat Text"/>
            </a:endParaRPr>
          </a:p>
        </p:txBody>
      </p:sp>
      <p:pic>
        <p:nvPicPr>
          <p:cNvPr id="325" name="Google Shape;325;p43"/>
          <p:cNvPicPr preferRelativeResize="0"/>
          <p:nvPr/>
        </p:nvPicPr>
        <p:blipFill>
          <a:blip r:embed="rId3">
            <a:alphaModFix/>
          </a:blip>
          <a:stretch>
            <a:fillRect/>
          </a:stretch>
        </p:blipFill>
        <p:spPr>
          <a:xfrm>
            <a:off x="564179" y="910155"/>
            <a:ext cx="320040" cy="3200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6"/>
          <p:cNvSpPr txBox="1">
            <a:spLocks noGrp="1"/>
          </p:cNvSpPr>
          <p:nvPr>
            <p:ph type="body" idx="1"/>
          </p:nvPr>
        </p:nvSpPr>
        <p:spPr>
          <a:xfrm>
            <a:off x="863450" y="1675900"/>
            <a:ext cx="7388400" cy="14550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Font typeface="Red Hat Display"/>
              <a:buChar char="●"/>
            </a:pPr>
            <a:r>
              <a:rPr lang="en" sz="1800">
                <a:latin typeface="Red Hat Display"/>
                <a:ea typeface="Red Hat Display"/>
                <a:cs typeface="Red Hat Display"/>
                <a:sym typeface="Red Hat Display"/>
              </a:rPr>
              <a:t>3.6 million Americans wheelchair-bound (1%) </a:t>
            </a:r>
            <a:endParaRPr sz="1800">
              <a:latin typeface="Red Hat Display"/>
              <a:ea typeface="Red Hat Display"/>
              <a:cs typeface="Red Hat Display"/>
              <a:sym typeface="Red Hat Display"/>
            </a:endParaRPr>
          </a:p>
          <a:p>
            <a:pPr marL="914400" lvl="1" indent="-342900" algn="l" rtl="0">
              <a:spcBef>
                <a:spcPts val="0"/>
              </a:spcBef>
              <a:spcAft>
                <a:spcPts val="0"/>
              </a:spcAft>
              <a:buSzPts val="1800"/>
              <a:buFont typeface="Red Hat Display"/>
              <a:buChar char="○"/>
            </a:pPr>
            <a:r>
              <a:rPr lang="en" sz="1800">
                <a:latin typeface="Red Hat Display"/>
                <a:ea typeface="Red Hat Display"/>
                <a:cs typeface="Red Hat Display"/>
                <a:sym typeface="Red Hat Display"/>
              </a:rPr>
              <a:t>Equates to about 350 wheelchair users on Pitt’s campus</a:t>
            </a:r>
            <a:endParaRPr sz="1800">
              <a:latin typeface="Red Hat Display"/>
              <a:ea typeface="Red Hat Display"/>
              <a:cs typeface="Red Hat Display"/>
              <a:sym typeface="Red Hat Display"/>
            </a:endParaRPr>
          </a:p>
          <a:p>
            <a:pPr marL="457200" lvl="0" indent="-342900" algn="l" rtl="0">
              <a:spcBef>
                <a:spcPts val="0"/>
              </a:spcBef>
              <a:spcAft>
                <a:spcPts val="0"/>
              </a:spcAft>
              <a:buSzPts val="1800"/>
              <a:buFont typeface="Red Hat Display"/>
              <a:buChar char="●"/>
            </a:pPr>
            <a:r>
              <a:rPr lang="en" sz="1800">
                <a:latin typeface="Red Hat Display"/>
                <a:ea typeface="Red Hat Display"/>
                <a:cs typeface="Red Hat Display"/>
                <a:sym typeface="Red Hat Display"/>
              </a:rPr>
              <a:t>14 million Americans visually impaired (4%)</a:t>
            </a:r>
            <a:endParaRPr sz="1800">
              <a:latin typeface="Red Hat Display"/>
              <a:ea typeface="Red Hat Display"/>
              <a:cs typeface="Red Hat Display"/>
              <a:sym typeface="Red Hat Display"/>
            </a:endParaRPr>
          </a:p>
          <a:p>
            <a:pPr marL="914400" lvl="1" indent="-342900" algn="l" rtl="0">
              <a:spcBef>
                <a:spcPts val="0"/>
              </a:spcBef>
              <a:spcAft>
                <a:spcPts val="0"/>
              </a:spcAft>
              <a:buSzPts val="1800"/>
              <a:buFont typeface="Red Hat Display"/>
              <a:buChar char="○"/>
            </a:pPr>
            <a:r>
              <a:rPr lang="en" sz="1800">
                <a:latin typeface="Red Hat Display"/>
                <a:ea typeface="Red Hat Display"/>
                <a:cs typeface="Red Hat Display"/>
                <a:sym typeface="Red Hat Display"/>
              </a:rPr>
              <a:t>Equates to about 1,280 people on campus</a:t>
            </a:r>
            <a:endParaRPr sz="1800">
              <a:latin typeface="Red Hat Display"/>
              <a:ea typeface="Red Hat Display"/>
              <a:cs typeface="Red Hat Display"/>
              <a:sym typeface="Red Hat Display"/>
            </a:endParaRPr>
          </a:p>
        </p:txBody>
      </p:sp>
      <p:sp>
        <p:nvSpPr>
          <p:cNvPr id="126" name="Google Shape;126;p2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Background Summary</a:t>
            </a:r>
            <a:endParaRPr/>
          </a:p>
        </p:txBody>
      </p:sp>
      <p:pic>
        <p:nvPicPr>
          <p:cNvPr id="127" name="Google Shape;127;p26"/>
          <p:cNvPicPr preferRelativeResize="0"/>
          <p:nvPr/>
        </p:nvPicPr>
        <p:blipFill>
          <a:blip r:embed="rId3">
            <a:alphaModFix/>
          </a:blip>
          <a:stretch>
            <a:fillRect/>
          </a:stretch>
        </p:blipFill>
        <p:spPr>
          <a:xfrm>
            <a:off x="548640" y="899200"/>
            <a:ext cx="320040" cy="320040"/>
          </a:xfrm>
          <a:prstGeom prst="rect">
            <a:avLst/>
          </a:prstGeom>
          <a:noFill/>
          <a:ln>
            <a:noFill/>
          </a:ln>
        </p:spPr>
      </p:pic>
      <p:sp>
        <p:nvSpPr>
          <p:cNvPr id="128" name="Google Shape;128;p26"/>
          <p:cNvSpPr txBox="1">
            <a:spLocks noGrp="1"/>
          </p:cNvSpPr>
          <p:nvPr>
            <p:ph type="body" idx="1"/>
          </p:nvPr>
        </p:nvSpPr>
        <p:spPr>
          <a:xfrm>
            <a:off x="420350" y="4730100"/>
            <a:ext cx="8261700" cy="413400"/>
          </a:xfrm>
          <a:prstGeom prst="rect">
            <a:avLst/>
          </a:prstGeom>
        </p:spPr>
        <p:txBody>
          <a:bodyPr spcFirstLastPara="1" wrap="square" lIns="0" tIns="0" rIns="0" bIns="0" anchor="t" anchorCtr="0">
            <a:noAutofit/>
          </a:bodyPr>
          <a:lstStyle/>
          <a:p>
            <a:pPr marL="0" lvl="0" indent="0" algn="just" rtl="0">
              <a:lnSpc>
                <a:spcPct val="100000"/>
              </a:lnSpc>
              <a:spcBef>
                <a:spcPts val="0"/>
              </a:spcBef>
              <a:spcAft>
                <a:spcPts val="0"/>
              </a:spcAft>
              <a:buNone/>
            </a:pPr>
            <a:r>
              <a:rPr lang="en" sz="800">
                <a:latin typeface="Red Hat Display"/>
                <a:ea typeface="Red Hat Display"/>
                <a:cs typeface="Red Hat Display"/>
                <a:sym typeface="Red Hat Display"/>
              </a:rPr>
              <a:t>[1] Admin. “U.S. Wheelchair User Statistics.” Pants Up Easy, 29 July 2017, </a:t>
            </a:r>
            <a:r>
              <a:rPr lang="en" sz="800" u="sng">
                <a:solidFill>
                  <a:schemeClr val="hlink"/>
                </a:solidFill>
                <a:latin typeface="Red Hat Display"/>
                <a:ea typeface="Red Hat Display"/>
                <a:cs typeface="Red Hat Display"/>
                <a:sym typeface="Red Hat Display"/>
                <a:hlinkClick r:id="rId4"/>
              </a:rPr>
              <a:t>https://www.pantsupeasy.com/u-s-wheelchair-user-statistics/</a:t>
            </a:r>
            <a:r>
              <a:rPr lang="en" sz="800">
                <a:latin typeface="Red Hat Display"/>
                <a:ea typeface="Red Hat Display"/>
                <a:cs typeface="Red Hat Display"/>
                <a:sym typeface="Red Hat Display"/>
              </a:rPr>
              <a:t> </a:t>
            </a:r>
            <a:endParaRPr sz="800">
              <a:latin typeface="Red Hat Display"/>
              <a:ea typeface="Red Hat Display"/>
              <a:cs typeface="Red Hat Display"/>
              <a:sym typeface="Red Hat Display"/>
            </a:endParaRPr>
          </a:p>
          <a:p>
            <a:pPr marL="0" lvl="0" indent="0" algn="just" rtl="0">
              <a:lnSpc>
                <a:spcPct val="100000"/>
              </a:lnSpc>
              <a:spcBef>
                <a:spcPts val="0"/>
              </a:spcBef>
              <a:spcAft>
                <a:spcPts val="0"/>
              </a:spcAft>
              <a:buNone/>
            </a:pPr>
            <a:r>
              <a:rPr lang="en" sz="800">
                <a:latin typeface="Red Hat Display"/>
                <a:ea typeface="Red Hat Display"/>
                <a:cs typeface="Red Hat Display"/>
                <a:sym typeface="Red Hat Display"/>
              </a:rPr>
              <a:t>[2] “Study Finds Most Americans Have Good Vision, but 14 Million Are Visually Impaired.” National Institutes of Health, U.S. Department of Health and Human Services, 9 Dec. 2015, </a:t>
            </a:r>
            <a:r>
              <a:rPr lang="en" sz="800" u="sng">
                <a:solidFill>
                  <a:schemeClr val="hlink"/>
                </a:solidFill>
                <a:latin typeface="Red Hat Display"/>
                <a:ea typeface="Red Hat Display"/>
                <a:cs typeface="Red Hat Display"/>
                <a:sym typeface="Red Hat Display"/>
                <a:hlinkClick r:id="rId5"/>
              </a:rPr>
              <a:t>https://www.nih.gov/news-events/news-releases/study-finds-most-americans-have-good-vision-14-million-are-visually-impaired</a:t>
            </a:r>
            <a:r>
              <a:rPr lang="en" sz="800">
                <a:latin typeface="Red Hat Display"/>
                <a:ea typeface="Red Hat Display"/>
                <a:cs typeface="Red Hat Display"/>
                <a:sym typeface="Red Hat Display"/>
              </a:rPr>
              <a:t> </a:t>
            </a:r>
            <a:endParaRPr sz="800">
              <a:latin typeface="Red Hat Display"/>
              <a:ea typeface="Red Hat Display"/>
              <a:cs typeface="Red Hat Display"/>
              <a:sym typeface="Red Hat Display"/>
            </a:endParaRPr>
          </a:p>
        </p:txBody>
      </p:sp>
      <p:sp>
        <p:nvSpPr>
          <p:cNvPr id="129" name="Google Shape;129;p26"/>
          <p:cNvSpPr txBox="1"/>
          <p:nvPr/>
        </p:nvSpPr>
        <p:spPr>
          <a:xfrm>
            <a:off x="1044475" y="3130900"/>
            <a:ext cx="29748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800" b="1">
                <a:solidFill>
                  <a:schemeClr val="accent5"/>
                </a:solidFill>
                <a:latin typeface="Red Hat Text"/>
                <a:ea typeface="Red Hat Text"/>
                <a:cs typeface="Red Hat Text"/>
                <a:sym typeface="Red Hat Text"/>
              </a:rPr>
              <a:t>1</a:t>
            </a:r>
            <a:r>
              <a:rPr lang="en" sz="3300" b="1">
                <a:solidFill>
                  <a:schemeClr val="accent5"/>
                </a:solidFill>
                <a:latin typeface="Red Hat Text"/>
                <a:ea typeface="Red Hat Text"/>
                <a:cs typeface="Red Hat Text"/>
                <a:sym typeface="Red Hat Text"/>
              </a:rPr>
              <a:t> </a:t>
            </a:r>
            <a:r>
              <a:rPr lang="en" sz="1800" b="1">
                <a:solidFill>
                  <a:schemeClr val="accent5"/>
                </a:solidFill>
                <a:latin typeface="Red Hat Text"/>
                <a:ea typeface="Red Hat Text"/>
                <a:cs typeface="Red Hat Text"/>
                <a:sym typeface="Red Hat Text"/>
              </a:rPr>
              <a:t>wheelchair user in  </a:t>
            </a:r>
            <a:r>
              <a:rPr lang="en" sz="3800" b="1">
                <a:solidFill>
                  <a:schemeClr val="accent5"/>
                </a:solidFill>
                <a:latin typeface="Red Hat Text"/>
                <a:ea typeface="Red Hat Text"/>
                <a:cs typeface="Red Hat Text"/>
                <a:sym typeface="Red Hat Text"/>
              </a:rPr>
              <a:t>91</a:t>
            </a:r>
            <a:r>
              <a:rPr lang="en" sz="4200" b="1">
                <a:solidFill>
                  <a:schemeClr val="accent5"/>
                </a:solidFill>
                <a:latin typeface="Red Hat Text"/>
                <a:ea typeface="Red Hat Text"/>
                <a:cs typeface="Red Hat Text"/>
                <a:sym typeface="Red Hat Text"/>
              </a:rPr>
              <a:t> </a:t>
            </a:r>
            <a:r>
              <a:rPr lang="en" sz="1800" b="1">
                <a:solidFill>
                  <a:schemeClr val="accent5"/>
                </a:solidFill>
                <a:latin typeface="Red Hat Text"/>
                <a:ea typeface="Red Hat Text"/>
                <a:cs typeface="Red Hat Text"/>
                <a:sym typeface="Red Hat Text"/>
              </a:rPr>
              <a:t>students</a:t>
            </a:r>
            <a:endParaRPr sz="1800" b="1">
              <a:solidFill>
                <a:schemeClr val="accent5"/>
              </a:solidFill>
              <a:latin typeface="Red Hat Text"/>
              <a:ea typeface="Red Hat Text"/>
              <a:cs typeface="Red Hat Text"/>
              <a:sym typeface="Red Hat Text"/>
            </a:endParaRPr>
          </a:p>
        </p:txBody>
      </p:sp>
      <p:sp>
        <p:nvSpPr>
          <p:cNvPr id="130" name="Google Shape;130;p26"/>
          <p:cNvSpPr txBox="1"/>
          <p:nvPr/>
        </p:nvSpPr>
        <p:spPr>
          <a:xfrm>
            <a:off x="4460300" y="3100150"/>
            <a:ext cx="34452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800" b="1">
                <a:solidFill>
                  <a:schemeClr val="accent5"/>
                </a:solidFill>
                <a:latin typeface="Red Hat Text"/>
                <a:ea typeface="Red Hat Text"/>
                <a:cs typeface="Red Hat Text"/>
                <a:sym typeface="Red Hat Text"/>
              </a:rPr>
              <a:t>1</a:t>
            </a:r>
            <a:r>
              <a:rPr lang="en" sz="4200" b="1">
                <a:solidFill>
                  <a:schemeClr val="accent5"/>
                </a:solidFill>
                <a:latin typeface="Red Hat Text"/>
                <a:ea typeface="Red Hat Text"/>
                <a:cs typeface="Red Hat Text"/>
                <a:sym typeface="Red Hat Text"/>
              </a:rPr>
              <a:t> </a:t>
            </a:r>
            <a:r>
              <a:rPr lang="en" sz="1800" b="1">
                <a:solidFill>
                  <a:schemeClr val="accent5"/>
                </a:solidFill>
                <a:latin typeface="Red Hat Text"/>
                <a:ea typeface="Red Hat Text"/>
                <a:cs typeface="Red Hat Text"/>
                <a:sym typeface="Red Hat Text"/>
              </a:rPr>
              <a:t>visually impared person in </a:t>
            </a:r>
            <a:r>
              <a:rPr lang="en" sz="3800" b="1">
                <a:solidFill>
                  <a:schemeClr val="accent5"/>
                </a:solidFill>
                <a:latin typeface="Red Hat Text"/>
                <a:ea typeface="Red Hat Text"/>
                <a:cs typeface="Red Hat Text"/>
                <a:sym typeface="Red Hat Text"/>
              </a:rPr>
              <a:t>25</a:t>
            </a:r>
            <a:r>
              <a:rPr lang="en" sz="4200" b="1">
                <a:solidFill>
                  <a:schemeClr val="accent5"/>
                </a:solidFill>
                <a:latin typeface="Red Hat Text"/>
                <a:ea typeface="Red Hat Text"/>
                <a:cs typeface="Red Hat Text"/>
                <a:sym typeface="Red Hat Text"/>
              </a:rPr>
              <a:t> </a:t>
            </a:r>
            <a:r>
              <a:rPr lang="en" sz="1800" b="1">
                <a:solidFill>
                  <a:schemeClr val="accent5"/>
                </a:solidFill>
                <a:latin typeface="Red Hat Text"/>
                <a:ea typeface="Red Hat Text"/>
                <a:cs typeface="Red Hat Text"/>
                <a:sym typeface="Red Hat Text"/>
              </a:rPr>
              <a:t>students</a:t>
            </a:r>
            <a:endParaRPr sz="1800" b="1">
              <a:solidFill>
                <a:schemeClr val="accent5"/>
              </a:solidFill>
              <a:latin typeface="Red Hat Text"/>
              <a:ea typeface="Red Hat Text"/>
              <a:cs typeface="Red Hat Text"/>
              <a:sym typeface="Red Hat Tex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4"/>
          <p:cNvSpPr txBox="1">
            <a:spLocks noGrp="1"/>
          </p:cNvSpPr>
          <p:nvPr>
            <p:ph type="title"/>
          </p:nvPr>
        </p:nvSpPr>
        <p:spPr>
          <a:xfrm>
            <a:off x="1049900" y="704450"/>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Closing Statement</a:t>
            </a:r>
            <a:endParaRPr/>
          </a:p>
        </p:txBody>
      </p:sp>
      <p:pic>
        <p:nvPicPr>
          <p:cNvPr id="331" name="Google Shape;331;p44"/>
          <p:cNvPicPr preferRelativeResize="0"/>
          <p:nvPr/>
        </p:nvPicPr>
        <p:blipFill>
          <a:blip r:embed="rId3">
            <a:alphaModFix/>
          </a:blip>
          <a:stretch>
            <a:fillRect/>
          </a:stretch>
        </p:blipFill>
        <p:spPr>
          <a:xfrm>
            <a:off x="548640" y="896112"/>
            <a:ext cx="320040" cy="320040"/>
          </a:xfrm>
          <a:prstGeom prst="rect">
            <a:avLst/>
          </a:prstGeom>
          <a:noFill/>
          <a:ln>
            <a:noFill/>
          </a:ln>
        </p:spPr>
      </p:pic>
      <p:sp>
        <p:nvSpPr>
          <p:cNvPr id="332" name="Google Shape;332;p44"/>
          <p:cNvSpPr txBox="1"/>
          <p:nvPr/>
        </p:nvSpPr>
        <p:spPr>
          <a:xfrm>
            <a:off x="928700" y="1530800"/>
            <a:ext cx="7449900" cy="29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ed Hat Text"/>
              <a:ea typeface="Red Hat Text"/>
              <a:cs typeface="Red Hat Text"/>
              <a:sym typeface="Red Hat Text"/>
            </a:endParaRPr>
          </a:p>
        </p:txBody>
      </p:sp>
      <p:pic>
        <p:nvPicPr>
          <p:cNvPr id="333" name="Google Shape;333;p44"/>
          <p:cNvPicPr preferRelativeResize="0"/>
          <p:nvPr/>
        </p:nvPicPr>
        <p:blipFill>
          <a:blip r:embed="rId4">
            <a:alphaModFix/>
          </a:blip>
          <a:stretch>
            <a:fillRect/>
          </a:stretch>
        </p:blipFill>
        <p:spPr>
          <a:xfrm>
            <a:off x="2627638" y="1576438"/>
            <a:ext cx="3888724" cy="28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Citations</a:t>
            </a:r>
            <a:endParaRPr/>
          </a:p>
        </p:txBody>
      </p:sp>
      <p:sp>
        <p:nvSpPr>
          <p:cNvPr id="339" name="Google Shape;339;p45"/>
          <p:cNvSpPr txBox="1">
            <a:spLocks noGrp="1"/>
          </p:cNvSpPr>
          <p:nvPr>
            <p:ph type="body" idx="1"/>
          </p:nvPr>
        </p:nvSpPr>
        <p:spPr>
          <a:xfrm>
            <a:off x="1044475" y="1468375"/>
            <a:ext cx="7438200" cy="27576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100">
                <a:solidFill>
                  <a:srgbClr val="000000"/>
                </a:solidFill>
                <a:latin typeface="Red Hat Display"/>
                <a:ea typeface="Red Hat Display"/>
                <a:cs typeface="Red Hat Display"/>
                <a:sym typeface="Red Hat Display"/>
              </a:rPr>
              <a:t>[1] Admin. “U.S. Wheelchair User Statistics.” Pants Up Easy, 29 July 2017, </a:t>
            </a:r>
            <a:r>
              <a:rPr lang="en" sz="1100" u="sng">
                <a:solidFill>
                  <a:schemeClr val="hlink"/>
                </a:solidFill>
                <a:latin typeface="Red Hat Display"/>
                <a:ea typeface="Red Hat Display"/>
                <a:cs typeface="Red Hat Display"/>
                <a:sym typeface="Red Hat Display"/>
                <a:hlinkClick r:id="rId3"/>
              </a:rPr>
              <a:t>https://www.pantsupeasy.com/u-s-wheelchair-user-statistics/</a:t>
            </a:r>
            <a:r>
              <a:rPr lang="en" sz="1100">
                <a:solidFill>
                  <a:srgbClr val="000000"/>
                </a:solidFill>
                <a:latin typeface="Red Hat Display"/>
                <a:ea typeface="Red Hat Display"/>
                <a:cs typeface="Red Hat Display"/>
                <a:sym typeface="Red Hat Display"/>
              </a:rPr>
              <a:t> </a:t>
            </a:r>
            <a:endParaRPr sz="1100">
              <a:solidFill>
                <a:srgbClr val="000000"/>
              </a:solidFill>
              <a:latin typeface="Red Hat Display"/>
              <a:ea typeface="Red Hat Display"/>
              <a:cs typeface="Red Hat Display"/>
              <a:sym typeface="Red Hat Display"/>
            </a:endParaRPr>
          </a:p>
          <a:p>
            <a:pPr marL="0" lvl="0" indent="0" algn="l" rtl="0">
              <a:lnSpc>
                <a:spcPct val="100000"/>
              </a:lnSpc>
              <a:spcBef>
                <a:spcPts val="0"/>
              </a:spcBef>
              <a:spcAft>
                <a:spcPts val="0"/>
              </a:spcAft>
              <a:buNone/>
            </a:pPr>
            <a:r>
              <a:rPr lang="en" sz="1100">
                <a:solidFill>
                  <a:srgbClr val="000000"/>
                </a:solidFill>
                <a:latin typeface="Red Hat Display"/>
                <a:ea typeface="Red Hat Display"/>
                <a:cs typeface="Red Hat Display"/>
                <a:sym typeface="Red Hat Display"/>
              </a:rPr>
              <a:t>[2] “Study Finds Most Americans Have Good Vision, but 14 Million Are Visually Impaired.” National Institutes of Health, U.S. Department of Health and Human Services, 9 Dec. 2015, </a:t>
            </a:r>
            <a:r>
              <a:rPr lang="en" sz="1100" u="sng">
                <a:solidFill>
                  <a:schemeClr val="hlink"/>
                </a:solidFill>
                <a:latin typeface="Red Hat Display"/>
                <a:ea typeface="Red Hat Display"/>
                <a:cs typeface="Red Hat Display"/>
                <a:sym typeface="Red Hat Display"/>
                <a:hlinkClick r:id="rId4"/>
              </a:rPr>
              <a:t>https://www.nih.gov/news-events/news-releases/study-finds-most-americans-have-good-vision-14-million-are-visually-impaired</a:t>
            </a:r>
            <a:r>
              <a:rPr lang="en" sz="1100">
                <a:solidFill>
                  <a:srgbClr val="000000"/>
                </a:solidFill>
                <a:latin typeface="Red Hat Display"/>
                <a:ea typeface="Red Hat Display"/>
                <a:cs typeface="Red Hat Display"/>
                <a:sym typeface="Red Hat Display"/>
              </a:rPr>
              <a:t> </a:t>
            </a:r>
            <a:endParaRPr sz="1100">
              <a:solidFill>
                <a:srgbClr val="000000"/>
              </a:solidFill>
              <a:latin typeface="Red Hat Display"/>
              <a:ea typeface="Red Hat Display"/>
              <a:cs typeface="Red Hat Display"/>
              <a:sym typeface="Red Hat Display"/>
            </a:endParaRPr>
          </a:p>
          <a:p>
            <a:pPr marL="0" lvl="0" indent="0" algn="l" rtl="0">
              <a:lnSpc>
                <a:spcPct val="100000"/>
              </a:lnSpc>
              <a:spcBef>
                <a:spcPts val="0"/>
              </a:spcBef>
              <a:spcAft>
                <a:spcPts val="0"/>
              </a:spcAft>
              <a:buNone/>
            </a:pPr>
            <a:endParaRPr sz="1100">
              <a:solidFill>
                <a:srgbClr val="000000"/>
              </a:solidFill>
              <a:latin typeface="Red Hat Display"/>
              <a:ea typeface="Red Hat Display"/>
              <a:cs typeface="Red Hat Display"/>
              <a:sym typeface="Red Hat Display"/>
            </a:endParaRPr>
          </a:p>
        </p:txBody>
      </p:sp>
      <p:pic>
        <p:nvPicPr>
          <p:cNvPr id="340" name="Google Shape;340;p45"/>
          <p:cNvPicPr preferRelativeResize="0"/>
          <p:nvPr/>
        </p:nvPicPr>
        <p:blipFill>
          <a:blip r:embed="rId5">
            <a:alphaModFix/>
          </a:blip>
          <a:stretch>
            <a:fillRect/>
          </a:stretch>
        </p:blipFill>
        <p:spPr>
          <a:xfrm>
            <a:off x="548640" y="896112"/>
            <a:ext cx="320040" cy="3200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References</a:t>
            </a:r>
            <a:endParaRPr/>
          </a:p>
        </p:txBody>
      </p:sp>
      <p:sp>
        <p:nvSpPr>
          <p:cNvPr id="346" name="Google Shape;346;p46"/>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457200" lvl="0" indent="-304800" algn="l" rtl="0">
              <a:lnSpc>
                <a:spcPct val="100000"/>
              </a:lnSpc>
              <a:spcBef>
                <a:spcPts val="0"/>
              </a:spcBef>
              <a:spcAft>
                <a:spcPts val="0"/>
              </a:spcAft>
              <a:buClr>
                <a:srgbClr val="000000"/>
              </a:buClr>
              <a:buSzPts val="1200"/>
              <a:buFont typeface="Times New Roman"/>
              <a:buAutoNum type="arabicPeriod"/>
            </a:pPr>
            <a:r>
              <a:rPr lang="en" sz="1100">
                <a:solidFill>
                  <a:srgbClr val="000000"/>
                </a:solidFill>
                <a:latin typeface="Times New Roman"/>
                <a:ea typeface="Times New Roman"/>
                <a:cs typeface="Times New Roman"/>
                <a:sym typeface="Times New Roman"/>
              </a:rPr>
              <a:t>“Desktop Browser Market Share Worldwide.” </a:t>
            </a:r>
            <a:r>
              <a:rPr lang="en" sz="1100" i="1">
                <a:solidFill>
                  <a:srgbClr val="000000"/>
                </a:solidFill>
                <a:latin typeface="Times New Roman"/>
                <a:ea typeface="Times New Roman"/>
                <a:cs typeface="Times New Roman"/>
                <a:sym typeface="Times New Roman"/>
              </a:rPr>
              <a:t>StatCounter Global Stats</a:t>
            </a:r>
            <a:r>
              <a:rPr lang="en" sz="1100">
                <a:solidFill>
                  <a:srgbClr val="000000"/>
                </a:solidFill>
                <a:latin typeface="Times New Roman"/>
                <a:ea typeface="Times New Roman"/>
                <a:cs typeface="Times New Roman"/>
                <a:sym typeface="Times New Roman"/>
              </a:rPr>
              <a:t>, https://gs.statcounter.com/browser-market-share/desktop/worldwide.</a:t>
            </a:r>
            <a:endParaRPr sz="11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AutoNum type="arabicPeriod"/>
            </a:pPr>
            <a:r>
              <a:rPr lang="en" sz="1100">
                <a:solidFill>
                  <a:srgbClr val="000000"/>
                </a:solidFill>
                <a:latin typeface="Times New Roman"/>
                <a:ea typeface="Times New Roman"/>
                <a:cs typeface="Times New Roman"/>
                <a:sym typeface="Times New Roman"/>
              </a:rPr>
              <a:t>“Disability Resources and Services.” </a:t>
            </a:r>
            <a:r>
              <a:rPr lang="en" sz="1100" i="1">
                <a:solidFill>
                  <a:srgbClr val="000000"/>
                </a:solidFill>
                <a:latin typeface="Times New Roman"/>
                <a:ea typeface="Times New Roman"/>
                <a:cs typeface="Times New Roman"/>
                <a:sym typeface="Times New Roman"/>
              </a:rPr>
              <a:t>Office for Equity, Diversity, and Inclusion | University of Pittsburgh</a:t>
            </a:r>
            <a:r>
              <a:rPr lang="en" sz="1100">
                <a:solidFill>
                  <a:srgbClr val="000000"/>
                </a:solidFill>
                <a:latin typeface="Times New Roman"/>
                <a:ea typeface="Times New Roman"/>
                <a:cs typeface="Times New Roman"/>
                <a:sym typeface="Times New Roman"/>
              </a:rPr>
              <a:t>, 1 Aug. 2022, https://www.diversity.pitt.edu/disability-access/disability-resources-and-services.</a:t>
            </a:r>
            <a:endParaRPr sz="11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AutoNum type="arabicPeriod"/>
            </a:pPr>
            <a:r>
              <a:rPr lang="en" sz="1100">
                <a:solidFill>
                  <a:srgbClr val="000000"/>
                </a:solidFill>
                <a:latin typeface="Times New Roman"/>
                <a:ea typeface="Times New Roman"/>
                <a:cs typeface="Times New Roman"/>
                <a:sym typeface="Times New Roman"/>
              </a:rPr>
              <a:t>Jagani, Sunil. “Mobile Website vs Wrapper Application – What to Use &amp; When?” </a:t>
            </a:r>
            <a:r>
              <a:rPr lang="en" sz="1100" i="1">
                <a:solidFill>
                  <a:srgbClr val="000000"/>
                </a:solidFill>
                <a:latin typeface="Times New Roman"/>
                <a:ea typeface="Times New Roman"/>
                <a:cs typeface="Times New Roman"/>
                <a:sym typeface="Times New Roman"/>
              </a:rPr>
              <a:t>AllianceTek Inc</a:t>
            </a:r>
            <a:r>
              <a:rPr lang="en" sz="1100">
                <a:solidFill>
                  <a:srgbClr val="000000"/>
                </a:solidFill>
                <a:latin typeface="Times New Roman"/>
                <a:ea typeface="Times New Roman"/>
                <a:cs typeface="Times New Roman"/>
                <a:sym typeface="Times New Roman"/>
              </a:rPr>
              <a:t>, 7 Apr. 2020, https://www.alliancetek.com/blog/post/2014/09/08/mobile-website-or-wrapper-application-e28093-what-to-use-when.aspx.</a:t>
            </a:r>
            <a:endParaRPr sz="11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AutoNum type="arabicPeriod"/>
            </a:pPr>
            <a:r>
              <a:rPr lang="en" sz="1100">
                <a:solidFill>
                  <a:srgbClr val="000000"/>
                </a:solidFill>
                <a:latin typeface="Times New Roman"/>
                <a:ea typeface="Times New Roman"/>
                <a:cs typeface="Times New Roman"/>
                <a:sym typeface="Times New Roman"/>
              </a:rPr>
              <a:t>“Managed Server Hosting.” </a:t>
            </a:r>
            <a:r>
              <a:rPr lang="en" sz="1100" i="1">
                <a:solidFill>
                  <a:srgbClr val="000000"/>
                </a:solidFill>
                <a:latin typeface="Times New Roman"/>
                <a:ea typeface="Times New Roman"/>
                <a:cs typeface="Times New Roman"/>
                <a:sym typeface="Times New Roman"/>
              </a:rPr>
              <a:t>Managed Server Hosting | Information Technology | University of Pittsburgh</a:t>
            </a:r>
            <a:r>
              <a:rPr lang="en" sz="1100">
                <a:solidFill>
                  <a:srgbClr val="000000"/>
                </a:solidFill>
                <a:latin typeface="Times New Roman"/>
                <a:ea typeface="Times New Roman"/>
                <a:cs typeface="Times New Roman"/>
                <a:sym typeface="Times New Roman"/>
              </a:rPr>
              <a:t>, 1 Aug. 2020, https://www.technology.pitt.edu/services/managed-server-hosting.</a:t>
            </a:r>
            <a:endParaRPr sz="11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AutoNum type="arabicPeriod"/>
            </a:pPr>
            <a:r>
              <a:rPr lang="en" sz="1100">
                <a:solidFill>
                  <a:srgbClr val="000000"/>
                </a:solidFill>
                <a:latin typeface="Times New Roman"/>
                <a:ea typeface="Times New Roman"/>
                <a:cs typeface="Times New Roman"/>
                <a:sym typeface="Times New Roman"/>
              </a:rPr>
              <a:t>“Mobile Operating System Market Share Worldwide.” </a:t>
            </a:r>
            <a:r>
              <a:rPr lang="en" sz="1100" i="1">
                <a:solidFill>
                  <a:srgbClr val="000000"/>
                </a:solidFill>
                <a:latin typeface="Times New Roman"/>
                <a:ea typeface="Times New Roman"/>
                <a:cs typeface="Times New Roman"/>
                <a:sym typeface="Times New Roman"/>
              </a:rPr>
              <a:t>StatCounter Global Stats</a:t>
            </a:r>
            <a:r>
              <a:rPr lang="en" sz="1100">
                <a:solidFill>
                  <a:srgbClr val="000000"/>
                </a:solidFill>
                <a:latin typeface="Times New Roman"/>
                <a:ea typeface="Times New Roman"/>
                <a:cs typeface="Times New Roman"/>
                <a:sym typeface="Times New Roman"/>
              </a:rPr>
              <a:t>, https://gs.statcounter.com/os-market-share/mobile/worldwide.</a:t>
            </a:r>
            <a:endParaRPr sz="11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AutoNum type="arabicPeriod"/>
            </a:pPr>
            <a:r>
              <a:rPr lang="en" sz="1100">
                <a:solidFill>
                  <a:srgbClr val="000000"/>
                </a:solidFill>
                <a:latin typeface="Times New Roman"/>
                <a:ea typeface="Times New Roman"/>
                <a:cs typeface="Times New Roman"/>
                <a:sym typeface="Times New Roman"/>
              </a:rPr>
              <a:t>“Pricing  |  Identity Platform  |  Google Cloud.” </a:t>
            </a:r>
            <a:r>
              <a:rPr lang="en" sz="1100" i="1">
                <a:solidFill>
                  <a:srgbClr val="000000"/>
                </a:solidFill>
                <a:latin typeface="Times New Roman"/>
                <a:ea typeface="Times New Roman"/>
                <a:cs typeface="Times New Roman"/>
                <a:sym typeface="Times New Roman"/>
              </a:rPr>
              <a:t>Google</a:t>
            </a:r>
            <a:r>
              <a:rPr lang="en" sz="1100">
                <a:solidFill>
                  <a:srgbClr val="000000"/>
                </a:solidFill>
                <a:latin typeface="Times New Roman"/>
                <a:ea typeface="Times New Roman"/>
                <a:cs typeface="Times New Roman"/>
                <a:sym typeface="Times New Roman"/>
              </a:rPr>
              <a:t>, Google, https://cloud.google.com/identity-platform/pricing.</a:t>
            </a:r>
            <a:endParaRPr sz="11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AutoNum type="arabicPeriod"/>
            </a:pPr>
            <a:r>
              <a:rPr lang="en" sz="1100">
                <a:solidFill>
                  <a:srgbClr val="000000"/>
                </a:solidFill>
                <a:latin typeface="Times New Roman"/>
                <a:ea typeface="Times New Roman"/>
                <a:cs typeface="Times New Roman"/>
                <a:sym typeface="Times New Roman"/>
              </a:rPr>
              <a:t>“Service Level Agreement for Hosting and Realtime Database  |  Firebase.” </a:t>
            </a:r>
            <a:r>
              <a:rPr lang="en" sz="1100" i="1">
                <a:solidFill>
                  <a:srgbClr val="000000"/>
                </a:solidFill>
                <a:latin typeface="Times New Roman"/>
                <a:ea typeface="Times New Roman"/>
                <a:cs typeface="Times New Roman"/>
                <a:sym typeface="Times New Roman"/>
              </a:rPr>
              <a:t>Google</a:t>
            </a:r>
            <a:r>
              <a:rPr lang="en" sz="1100">
                <a:solidFill>
                  <a:srgbClr val="000000"/>
                </a:solidFill>
                <a:latin typeface="Times New Roman"/>
                <a:ea typeface="Times New Roman"/>
                <a:cs typeface="Times New Roman"/>
                <a:sym typeface="Times New Roman"/>
              </a:rPr>
              <a:t>, Google, https://firebase.google.com/terms/service-level-agreement.</a:t>
            </a:r>
            <a:endParaRPr sz="1100">
              <a:solidFill>
                <a:srgbClr val="000000"/>
              </a:solidFill>
              <a:latin typeface="Times New Roman"/>
              <a:ea typeface="Times New Roman"/>
              <a:cs typeface="Times New Roman"/>
              <a:sym typeface="Times New Roman"/>
            </a:endParaRPr>
          </a:p>
          <a:p>
            <a:pPr marL="457200" lvl="0" indent="-298450" algn="l" rtl="0">
              <a:lnSpc>
                <a:spcPct val="100000"/>
              </a:lnSpc>
              <a:spcBef>
                <a:spcPts val="0"/>
              </a:spcBef>
              <a:spcAft>
                <a:spcPts val="0"/>
              </a:spcAft>
              <a:buClr>
                <a:srgbClr val="000000"/>
              </a:buClr>
              <a:buSzPts val="1100"/>
              <a:buFont typeface="Times New Roman"/>
              <a:buAutoNum type="arabicPeriod"/>
            </a:pPr>
            <a:r>
              <a:rPr lang="en" sz="1100">
                <a:solidFill>
                  <a:srgbClr val="000000"/>
                </a:solidFill>
                <a:latin typeface="Times New Roman"/>
                <a:ea typeface="Times New Roman"/>
                <a:cs typeface="Times New Roman"/>
                <a:sym typeface="Times New Roman"/>
              </a:rPr>
              <a:t>“U.S. and World Population Clock.” </a:t>
            </a:r>
            <a:r>
              <a:rPr lang="en" sz="1100" i="1">
                <a:solidFill>
                  <a:srgbClr val="000000"/>
                </a:solidFill>
                <a:latin typeface="Times New Roman"/>
                <a:ea typeface="Times New Roman"/>
                <a:cs typeface="Times New Roman"/>
                <a:sym typeface="Times New Roman"/>
              </a:rPr>
              <a:t>United States Census Bureau</a:t>
            </a:r>
            <a:r>
              <a:rPr lang="en" sz="1100">
                <a:solidFill>
                  <a:srgbClr val="000000"/>
                </a:solidFill>
                <a:latin typeface="Times New Roman"/>
                <a:ea typeface="Times New Roman"/>
                <a:cs typeface="Times New Roman"/>
                <a:sym typeface="Times New Roman"/>
              </a:rPr>
              <a:t>, https://www.census.gov/popclock/. </a:t>
            </a:r>
            <a:endParaRPr sz="1100">
              <a:solidFill>
                <a:srgbClr val="000000"/>
              </a:solidFill>
              <a:latin typeface="Times New Roman"/>
              <a:ea typeface="Times New Roman"/>
              <a:cs typeface="Times New Roman"/>
              <a:sym typeface="Times New Roman"/>
            </a:endParaRPr>
          </a:p>
          <a:p>
            <a:pPr marL="457200" lvl="0" indent="-298450" algn="l" rtl="0">
              <a:lnSpc>
                <a:spcPct val="100000"/>
              </a:lnSpc>
              <a:spcBef>
                <a:spcPts val="0"/>
              </a:spcBef>
              <a:spcAft>
                <a:spcPts val="0"/>
              </a:spcAft>
              <a:buClr>
                <a:srgbClr val="000000"/>
              </a:buClr>
              <a:buSzPts val="1100"/>
              <a:buFont typeface="Times New Roman"/>
              <a:buAutoNum type="arabicPeriod"/>
            </a:pPr>
            <a:r>
              <a:rPr lang="en" sz="1100">
                <a:solidFill>
                  <a:srgbClr val="000000"/>
                </a:solidFill>
                <a:latin typeface="Times New Roman"/>
                <a:ea typeface="Times New Roman"/>
                <a:cs typeface="Times New Roman"/>
                <a:sym typeface="Times New Roman"/>
              </a:rPr>
              <a:t>“University of Pittsburgh-Pittsburgh Campus Student Population and Demographics.” </a:t>
            </a:r>
            <a:r>
              <a:rPr lang="en" sz="1100" i="1">
                <a:solidFill>
                  <a:srgbClr val="000000"/>
                </a:solidFill>
                <a:latin typeface="Times New Roman"/>
                <a:ea typeface="Times New Roman"/>
                <a:cs typeface="Times New Roman"/>
                <a:sym typeface="Times New Roman"/>
              </a:rPr>
              <a:t>Univstats</a:t>
            </a:r>
            <a:r>
              <a:rPr lang="en" sz="1100">
                <a:solidFill>
                  <a:srgbClr val="000000"/>
                </a:solidFill>
                <a:latin typeface="Times New Roman"/>
                <a:ea typeface="Times New Roman"/>
                <a:cs typeface="Times New Roman"/>
                <a:sym typeface="Times New Roman"/>
              </a:rPr>
              <a:t>, https://www.univstats.com/colleges/university-of-pittsburgh-pittsburgh-campus/student-population/. </a:t>
            </a:r>
            <a:endParaRPr sz="11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100">
              <a:solidFill>
                <a:srgbClr val="000000"/>
              </a:solidFill>
              <a:latin typeface="Times New Roman"/>
              <a:ea typeface="Times New Roman"/>
              <a:cs typeface="Times New Roman"/>
              <a:sym typeface="Times New Roman"/>
            </a:endParaRPr>
          </a:p>
          <a:p>
            <a:pPr marL="0" lvl="0" indent="0" algn="l" rtl="0">
              <a:spcBef>
                <a:spcPts val="0"/>
              </a:spcBef>
              <a:spcAft>
                <a:spcPts val="800"/>
              </a:spcAft>
              <a:buNone/>
            </a:pPr>
            <a:endParaRPr>
              <a:latin typeface="Red Hat Display"/>
              <a:ea typeface="Red Hat Display"/>
              <a:cs typeface="Red Hat Display"/>
              <a:sym typeface="Red Hat Display"/>
            </a:endParaRPr>
          </a:p>
        </p:txBody>
      </p:sp>
      <p:pic>
        <p:nvPicPr>
          <p:cNvPr id="347" name="Google Shape;347;p46"/>
          <p:cNvPicPr preferRelativeResize="0"/>
          <p:nvPr/>
        </p:nvPicPr>
        <p:blipFill>
          <a:blip r:embed="rId3">
            <a:alphaModFix/>
          </a:blip>
          <a:stretch>
            <a:fillRect/>
          </a:stretch>
        </p:blipFill>
        <p:spPr>
          <a:xfrm>
            <a:off x="548640" y="896112"/>
            <a:ext cx="320040" cy="3200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Background Summary (cont’d)</a:t>
            </a:r>
            <a:endParaRPr/>
          </a:p>
        </p:txBody>
      </p:sp>
      <p:sp>
        <p:nvSpPr>
          <p:cNvPr id="136" name="Google Shape;136;p27"/>
          <p:cNvSpPr txBox="1">
            <a:spLocks noGrp="1"/>
          </p:cNvSpPr>
          <p:nvPr>
            <p:ph type="body" idx="1"/>
          </p:nvPr>
        </p:nvSpPr>
        <p:spPr>
          <a:xfrm>
            <a:off x="1044350" y="1468375"/>
            <a:ext cx="7339500" cy="2899800"/>
          </a:xfrm>
          <a:prstGeom prst="rect">
            <a:avLst/>
          </a:prstGeom>
        </p:spPr>
        <p:txBody>
          <a:bodyPr spcFirstLastPara="1" wrap="square" lIns="0" tIns="0" rIns="0" bIns="0" anchor="t" anchorCtr="0">
            <a:noAutofit/>
          </a:bodyPr>
          <a:lstStyle/>
          <a:p>
            <a:pPr marL="457200" lvl="0" indent="-361950" algn="l" rtl="0">
              <a:spcBef>
                <a:spcPts val="0"/>
              </a:spcBef>
              <a:spcAft>
                <a:spcPts val="0"/>
              </a:spcAft>
              <a:buSzPts val="2100"/>
              <a:buFont typeface="Red Hat Display"/>
              <a:buChar char="●"/>
            </a:pPr>
            <a:r>
              <a:rPr lang="en" sz="2100">
                <a:latin typeface="Red Hat Display"/>
                <a:ea typeface="Red Hat Display"/>
                <a:cs typeface="Red Hat Display"/>
                <a:sym typeface="Red Hat Display"/>
              </a:rPr>
              <a:t>Accessibility issues in Pitt campus buildings</a:t>
            </a:r>
            <a:endParaRPr sz="2100">
              <a:latin typeface="Red Hat Display"/>
              <a:ea typeface="Red Hat Display"/>
              <a:cs typeface="Red Hat Display"/>
              <a:sym typeface="Red Hat Display"/>
            </a:endParaRPr>
          </a:p>
          <a:p>
            <a:pPr marL="914400" lvl="1" indent="-361950" algn="l" rtl="0">
              <a:spcBef>
                <a:spcPts val="0"/>
              </a:spcBef>
              <a:spcAft>
                <a:spcPts val="0"/>
              </a:spcAft>
              <a:buSzPts val="2100"/>
              <a:buFont typeface="Red Hat Display"/>
              <a:buChar char="○"/>
            </a:pPr>
            <a:r>
              <a:rPr lang="en" sz="2100">
                <a:latin typeface="Red Hat Display"/>
                <a:ea typeface="Red Hat Display"/>
                <a:cs typeface="Red Hat Display"/>
                <a:sym typeface="Red Hat Display"/>
              </a:rPr>
              <a:t>Information Science Building on N Bellefield Ave</a:t>
            </a:r>
            <a:endParaRPr sz="2100">
              <a:latin typeface="Red Hat Display"/>
              <a:ea typeface="Red Hat Display"/>
              <a:cs typeface="Red Hat Display"/>
              <a:sym typeface="Red Hat Display"/>
            </a:endParaRPr>
          </a:p>
          <a:p>
            <a:pPr marL="914400" lvl="1" indent="-361950" algn="l" rtl="0">
              <a:spcBef>
                <a:spcPts val="0"/>
              </a:spcBef>
              <a:spcAft>
                <a:spcPts val="0"/>
              </a:spcAft>
              <a:buSzPts val="2100"/>
              <a:buFont typeface="Red Hat Display"/>
              <a:buChar char="○"/>
            </a:pPr>
            <a:r>
              <a:rPr lang="en" sz="2100">
                <a:latin typeface="Red Hat Display"/>
                <a:ea typeface="Red Hat Display"/>
                <a:cs typeface="Red Hat Display"/>
                <a:sym typeface="Red Hat Display"/>
              </a:rPr>
              <a:t>Bathrooms in narrow staircases</a:t>
            </a:r>
            <a:endParaRPr sz="2100">
              <a:latin typeface="Red Hat Display"/>
              <a:ea typeface="Red Hat Display"/>
              <a:cs typeface="Red Hat Display"/>
              <a:sym typeface="Red Hat Display"/>
            </a:endParaRPr>
          </a:p>
          <a:p>
            <a:pPr marL="914400" lvl="1" indent="-355600" algn="l" rtl="0">
              <a:spcBef>
                <a:spcPts val="0"/>
              </a:spcBef>
              <a:spcAft>
                <a:spcPts val="0"/>
              </a:spcAft>
              <a:buSzPts val="2000"/>
              <a:buFont typeface="Red Hat Display"/>
              <a:buChar char="○"/>
            </a:pPr>
            <a:r>
              <a:rPr lang="en" sz="2100">
                <a:latin typeface="Red Hat Display"/>
                <a:ea typeface="Red Hat Display"/>
                <a:cs typeface="Red Hat Display"/>
                <a:sym typeface="Red Hat Display"/>
              </a:rPr>
              <a:t>No way of knowing these access issues beforehand</a:t>
            </a:r>
            <a:r>
              <a:rPr lang="en">
                <a:latin typeface="Red Hat Display"/>
                <a:ea typeface="Red Hat Display"/>
                <a:cs typeface="Red Hat Display"/>
                <a:sym typeface="Red Hat Display"/>
              </a:rPr>
              <a:t> </a:t>
            </a:r>
            <a:endParaRPr>
              <a:latin typeface="Red Hat Display"/>
              <a:ea typeface="Red Hat Display"/>
              <a:cs typeface="Red Hat Display"/>
              <a:sym typeface="Red Hat Display"/>
            </a:endParaRPr>
          </a:p>
        </p:txBody>
      </p:sp>
      <p:pic>
        <p:nvPicPr>
          <p:cNvPr id="137" name="Google Shape;137;p27"/>
          <p:cNvPicPr preferRelativeResize="0"/>
          <p:nvPr/>
        </p:nvPicPr>
        <p:blipFill>
          <a:blip r:embed="rId3">
            <a:alphaModFix/>
          </a:blip>
          <a:stretch>
            <a:fillRect/>
          </a:stretch>
        </p:blipFill>
        <p:spPr>
          <a:xfrm>
            <a:off x="548640" y="899200"/>
            <a:ext cx="320040" cy="3200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body" idx="1"/>
          </p:nvPr>
        </p:nvSpPr>
        <p:spPr>
          <a:xfrm>
            <a:off x="863450" y="2839600"/>
            <a:ext cx="2286000" cy="11637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latin typeface="Red Hat Display"/>
                <a:ea typeface="Red Hat Display"/>
                <a:cs typeface="Red Hat Display"/>
                <a:sym typeface="Red Hat Display"/>
              </a:rPr>
              <a:t>No comprehensive guide is available to help navigate buildings</a:t>
            </a:r>
            <a:endParaRPr>
              <a:latin typeface="Red Hat Display"/>
              <a:ea typeface="Red Hat Display"/>
              <a:cs typeface="Red Hat Display"/>
              <a:sym typeface="Red Hat Display"/>
            </a:endParaRPr>
          </a:p>
        </p:txBody>
      </p:sp>
      <p:sp>
        <p:nvSpPr>
          <p:cNvPr id="143" name="Google Shape;143;p2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Problem Statement</a:t>
            </a:r>
            <a:endParaRPr/>
          </a:p>
        </p:txBody>
      </p:sp>
      <p:sp>
        <p:nvSpPr>
          <p:cNvPr id="144" name="Google Shape;144;p28"/>
          <p:cNvSpPr txBox="1">
            <a:spLocks noGrp="1"/>
          </p:cNvSpPr>
          <p:nvPr>
            <p:ph type="body" idx="2"/>
          </p:nvPr>
        </p:nvSpPr>
        <p:spPr>
          <a:xfrm>
            <a:off x="5994550" y="2839600"/>
            <a:ext cx="2286000" cy="11637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latin typeface="Red Hat Display"/>
                <a:ea typeface="Red Hat Display"/>
                <a:cs typeface="Red Hat Display"/>
                <a:sym typeface="Red Hat Display"/>
              </a:rPr>
              <a:t>Lack of community among people with disabilities on campus</a:t>
            </a:r>
            <a:endParaRPr>
              <a:latin typeface="Red Hat Display"/>
              <a:ea typeface="Red Hat Display"/>
              <a:cs typeface="Red Hat Display"/>
              <a:sym typeface="Red Hat Display"/>
            </a:endParaRPr>
          </a:p>
        </p:txBody>
      </p:sp>
      <p:sp>
        <p:nvSpPr>
          <p:cNvPr id="145" name="Google Shape;145;p28"/>
          <p:cNvSpPr txBox="1">
            <a:spLocks noGrp="1"/>
          </p:cNvSpPr>
          <p:nvPr>
            <p:ph type="body" idx="1"/>
          </p:nvPr>
        </p:nvSpPr>
        <p:spPr>
          <a:xfrm>
            <a:off x="3429000" y="2839600"/>
            <a:ext cx="2286000" cy="15585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latin typeface="Red Hat Display"/>
                <a:ea typeface="Red Hat Display"/>
                <a:cs typeface="Red Hat Display"/>
                <a:sym typeface="Red Hat Display"/>
              </a:rPr>
              <a:t>Campus disability resources are not always built with accessibility in mind</a:t>
            </a:r>
            <a:endParaRPr>
              <a:latin typeface="Red Hat Display"/>
              <a:ea typeface="Red Hat Display"/>
              <a:cs typeface="Red Hat Display"/>
              <a:sym typeface="Red Hat Display"/>
            </a:endParaRPr>
          </a:p>
        </p:txBody>
      </p:sp>
      <p:pic>
        <p:nvPicPr>
          <p:cNvPr id="146" name="Google Shape;146;p28"/>
          <p:cNvPicPr preferRelativeResize="0"/>
          <p:nvPr/>
        </p:nvPicPr>
        <p:blipFill>
          <a:blip r:embed="rId3">
            <a:alphaModFix/>
          </a:blip>
          <a:stretch>
            <a:fillRect/>
          </a:stretch>
        </p:blipFill>
        <p:spPr>
          <a:xfrm>
            <a:off x="1549250" y="1715363"/>
            <a:ext cx="914400" cy="914400"/>
          </a:xfrm>
          <a:prstGeom prst="rect">
            <a:avLst/>
          </a:prstGeom>
          <a:noFill/>
          <a:ln>
            <a:noFill/>
          </a:ln>
        </p:spPr>
      </p:pic>
      <p:pic>
        <p:nvPicPr>
          <p:cNvPr id="147" name="Google Shape;147;p28"/>
          <p:cNvPicPr preferRelativeResize="0"/>
          <p:nvPr/>
        </p:nvPicPr>
        <p:blipFill>
          <a:blip r:embed="rId4">
            <a:alphaModFix/>
          </a:blip>
          <a:stretch>
            <a:fillRect/>
          </a:stretch>
        </p:blipFill>
        <p:spPr>
          <a:xfrm>
            <a:off x="4114800" y="1715375"/>
            <a:ext cx="914400" cy="914400"/>
          </a:xfrm>
          <a:prstGeom prst="rect">
            <a:avLst/>
          </a:prstGeom>
          <a:noFill/>
          <a:ln>
            <a:noFill/>
          </a:ln>
        </p:spPr>
      </p:pic>
      <p:pic>
        <p:nvPicPr>
          <p:cNvPr id="148" name="Google Shape;148;p28"/>
          <p:cNvPicPr preferRelativeResize="0"/>
          <p:nvPr/>
        </p:nvPicPr>
        <p:blipFill>
          <a:blip r:embed="rId5">
            <a:alphaModFix/>
          </a:blip>
          <a:stretch>
            <a:fillRect/>
          </a:stretch>
        </p:blipFill>
        <p:spPr>
          <a:xfrm>
            <a:off x="6680350" y="1715375"/>
            <a:ext cx="914400" cy="914400"/>
          </a:xfrm>
          <a:prstGeom prst="rect">
            <a:avLst/>
          </a:prstGeom>
          <a:noFill/>
          <a:ln>
            <a:noFill/>
          </a:ln>
        </p:spPr>
      </p:pic>
      <p:pic>
        <p:nvPicPr>
          <p:cNvPr id="149" name="Google Shape;149;p28"/>
          <p:cNvPicPr preferRelativeResize="0"/>
          <p:nvPr/>
        </p:nvPicPr>
        <p:blipFill>
          <a:blip r:embed="rId6">
            <a:alphaModFix/>
          </a:blip>
          <a:stretch>
            <a:fillRect/>
          </a:stretch>
        </p:blipFill>
        <p:spPr>
          <a:xfrm>
            <a:off x="548640" y="899200"/>
            <a:ext cx="320040" cy="3200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Our Solution</a:t>
            </a:r>
            <a:endParaRPr/>
          </a:p>
        </p:txBody>
      </p:sp>
      <p:sp>
        <p:nvSpPr>
          <p:cNvPr id="155" name="Google Shape;155;p29"/>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 sz="2000"/>
              <a:t>Create a hybrid interface for wheelchair-bound and blind users to help navigate campus using a Google Maps interface</a:t>
            </a:r>
            <a:endParaRPr sz="2000"/>
          </a:p>
          <a:p>
            <a:pPr marL="457200" lvl="0" indent="-355600" algn="l" rtl="0">
              <a:spcBef>
                <a:spcPts val="0"/>
              </a:spcBef>
              <a:spcAft>
                <a:spcPts val="0"/>
              </a:spcAft>
              <a:buSzPts val="2000"/>
              <a:buChar char="●"/>
            </a:pPr>
            <a:r>
              <a:rPr lang="en" sz="2000"/>
              <a:t>List where accessible restrooms, entrances, and elevators are located for each building</a:t>
            </a:r>
            <a:endParaRPr sz="2000"/>
          </a:p>
          <a:p>
            <a:pPr marL="457200" lvl="0" indent="-355600" algn="l" rtl="0">
              <a:spcBef>
                <a:spcPts val="0"/>
              </a:spcBef>
              <a:spcAft>
                <a:spcPts val="0"/>
              </a:spcAft>
              <a:buSzPts val="2000"/>
              <a:buChar char="●"/>
            </a:pPr>
            <a:r>
              <a:rPr lang="en" sz="2000"/>
              <a:t>Commenting capability for users to share their accessibility experience in certain buildings</a:t>
            </a:r>
            <a:endParaRPr sz="2000"/>
          </a:p>
        </p:txBody>
      </p:sp>
      <p:pic>
        <p:nvPicPr>
          <p:cNvPr id="156" name="Google Shape;156;p29"/>
          <p:cNvPicPr preferRelativeResize="0"/>
          <p:nvPr/>
        </p:nvPicPr>
        <p:blipFill>
          <a:blip r:embed="rId3">
            <a:alphaModFix/>
          </a:blip>
          <a:stretch>
            <a:fillRect/>
          </a:stretch>
        </p:blipFill>
        <p:spPr>
          <a:xfrm>
            <a:off x="548640" y="899200"/>
            <a:ext cx="320040" cy="3200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Constraints</a:t>
            </a:r>
            <a:endParaRPr/>
          </a:p>
        </p:txBody>
      </p:sp>
      <p:sp>
        <p:nvSpPr>
          <p:cNvPr id="162" name="Google Shape;162;p30"/>
          <p:cNvSpPr txBox="1">
            <a:spLocks noGrp="1"/>
          </p:cNvSpPr>
          <p:nvPr>
            <p:ph type="body" idx="1"/>
          </p:nvPr>
        </p:nvSpPr>
        <p:spPr>
          <a:xfrm>
            <a:off x="1044350" y="1468375"/>
            <a:ext cx="6517500" cy="2899800"/>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
              <a:t>Mobile phone or computer with Internet access</a:t>
            </a:r>
            <a:endParaRPr/>
          </a:p>
          <a:p>
            <a:pPr marL="457200" lvl="0" indent="-355600" algn="l" rtl="0">
              <a:spcBef>
                <a:spcPts val="0"/>
              </a:spcBef>
              <a:spcAft>
                <a:spcPts val="0"/>
              </a:spcAft>
              <a:buSzPts val="2000"/>
              <a:buChar char="●"/>
            </a:pPr>
            <a:r>
              <a:rPr lang="en"/>
              <a:t>Text-to-speech settings enabled</a:t>
            </a:r>
            <a:endParaRPr/>
          </a:p>
          <a:p>
            <a:pPr marL="457200" lvl="0" indent="-355600" algn="l" rtl="0">
              <a:spcBef>
                <a:spcPts val="0"/>
              </a:spcBef>
              <a:spcAft>
                <a:spcPts val="0"/>
              </a:spcAft>
              <a:buSzPts val="2000"/>
              <a:buChar char="●"/>
            </a:pPr>
            <a:r>
              <a:rPr lang="en"/>
              <a:t>Operating system updated to latest version</a:t>
            </a:r>
            <a:endParaRPr/>
          </a:p>
          <a:p>
            <a:pPr marL="457200" lvl="0" indent="-355600" algn="l" rtl="0">
              <a:spcBef>
                <a:spcPts val="0"/>
              </a:spcBef>
              <a:spcAft>
                <a:spcPts val="0"/>
              </a:spcAft>
              <a:buSzPts val="2000"/>
              <a:buChar char="●"/>
            </a:pPr>
            <a:r>
              <a:rPr lang="en"/>
              <a:t>Our dependencies:</a:t>
            </a:r>
            <a:endParaRPr/>
          </a:p>
          <a:p>
            <a:pPr marL="914400" lvl="1" indent="-355600" algn="l" rtl="0">
              <a:spcBef>
                <a:spcPts val="0"/>
              </a:spcBef>
              <a:spcAft>
                <a:spcPts val="0"/>
              </a:spcAft>
              <a:buSzPts val="2000"/>
              <a:buChar char="○"/>
            </a:pPr>
            <a:r>
              <a:rPr lang="en"/>
              <a:t>Pitt servers for authentication</a:t>
            </a:r>
            <a:endParaRPr/>
          </a:p>
          <a:p>
            <a:pPr marL="914400" lvl="1" indent="-355600" algn="l" rtl="0">
              <a:spcBef>
                <a:spcPts val="0"/>
              </a:spcBef>
              <a:spcAft>
                <a:spcPts val="0"/>
              </a:spcAft>
              <a:buSzPts val="2000"/>
              <a:buChar char="○"/>
            </a:pPr>
            <a:r>
              <a:rPr lang="en"/>
              <a:t>Google Maps</a:t>
            </a:r>
            <a:endParaRPr/>
          </a:p>
          <a:p>
            <a:pPr marL="914400" lvl="1" indent="-355600" algn="l" rtl="0">
              <a:spcBef>
                <a:spcPts val="0"/>
              </a:spcBef>
              <a:spcAft>
                <a:spcPts val="0"/>
              </a:spcAft>
              <a:buSzPts val="2000"/>
              <a:buChar char="○"/>
            </a:pPr>
            <a:r>
              <a:rPr lang="en"/>
              <a:t>Pitt Police </a:t>
            </a:r>
            <a:endParaRPr/>
          </a:p>
        </p:txBody>
      </p:sp>
      <p:pic>
        <p:nvPicPr>
          <p:cNvPr id="163" name="Google Shape;163;p30"/>
          <p:cNvPicPr preferRelativeResize="0"/>
          <p:nvPr/>
        </p:nvPicPr>
        <p:blipFill>
          <a:blip r:embed="rId3">
            <a:alphaModFix/>
          </a:blip>
          <a:stretch>
            <a:fillRect/>
          </a:stretch>
        </p:blipFill>
        <p:spPr>
          <a:xfrm>
            <a:off x="575675" y="896112"/>
            <a:ext cx="320040" cy="3200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169" name="Google Shape;169;p31"/>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170" name="Google Shape;170;p31"/>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171" name="Google Shape;171;p31"/>
          <p:cNvPicPr preferRelativeResize="0"/>
          <p:nvPr/>
        </p:nvPicPr>
        <p:blipFill>
          <a:blip r:embed="rId5">
            <a:alphaModFix/>
          </a:blip>
          <a:stretch>
            <a:fillRect/>
          </a:stretch>
        </p:blipFill>
        <p:spPr>
          <a:xfrm>
            <a:off x="6548075" y="857250"/>
            <a:ext cx="1538416" cy="3429000"/>
          </a:xfrm>
          <a:prstGeom prst="rect">
            <a:avLst/>
          </a:prstGeom>
          <a:noFill/>
          <a:ln>
            <a:noFill/>
          </a:ln>
        </p:spPr>
      </p:pic>
      <p:pic>
        <p:nvPicPr>
          <p:cNvPr id="172" name="Google Shape;172;p31"/>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173" name="Google Shape;173;p31"/>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2"/>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179" name="Google Shape;179;p32"/>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180" name="Google Shape;180;p32"/>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181" name="Google Shape;181;p32"/>
          <p:cNvPicPr preferRelativeResize="0"/>
          <p:nvPr/>
        </p:nvPicPr>
        <p:blipFill>
          <a:blip r:embed="rId5">
            <a:alphaModFix/>
          </a:blip>
          <a:stretch>
            <a:fillRect/>
          </a:stretch>
        </p:blipFill>
        <p:spPr>
          <a:xfrm>
            <a:off x="6547104" y="859536"/>
            <a:ext cx="1538416" cy="3429000"/>
          </a:xfrm>
          <a:prstGeom prst="rect">
            <a:avLst/>
          </a:prstGeom>
          <a:noFill/>
          <a:ln>
            <a:noFill/>
          </a:ln>
        </p:spPr>
      </p:pic>
      <p:pic>
        <p:nvPicPr>
          <p:cNvPr id="182" name="Google Shape;182;p32"/>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183" name="Google Shape;183;p32"/>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3"/>
          <p:cNvPicPr preferRelativeResize="0"/>
          <p:nvPr/>
        </p:nvPicPr>
        <p:blipFill>
          <a:blip r:embed="rId3">
            <a:alphaModFix/>
          </a:blip>
          <a:stretch>
            <a:fillRect/>
          </a:stretch>
        </p:blipFill>
        <p:spPr>
          <a:xfrm>
            <a:off x="1048625" y="1344150"/>
            <a:ext cx="3176100" cy="2117100"/>
          </a:xfrm>
          <a:prstGeom prst="roundRect">
            <a:avLst>
              <a:gd name="adj" fmla="val 7563"/>
            </a:avLst>
          </a:prstGeom>
          <a:noFill/>
          <a:ln>
            <a:noFill/>
          </a:ln>
        </p:spPr>
      </p:pic>
      <p:pic>
        <p:nvPicPr>
          <p:cNvPr id="189" name="Google Shape;189;p33"/>
          <p:cNvPicPr preferRelativeResize="0"/>
          <p:nvPr/>
        </p:nvPicPr>
        <p:blipFill rotWithShape="1">
          <a:blip r:embed="rId4">
            <a:alphaModFix/>
          </a:blip>
          <a:srcRect r="23248" b="-2764"/>
          <a:stretch/>
        </p:blipFill>
        <p:spPr>
          <a:xfrm>
            <a:off x="3709600" y="2710925"/>
            <a:ext cx="1956000" cy="1746000"/>
          </a:xfrm>
          <a:prstGeom prst="flowChartAlternateProcess">
            <a:avLst/>
          </a:prstGeom>
          <a:noFill/>
          <a:ln>
            <a:noFill/>
          </a:ln>
        </p:spPr>
      </p:pic>
      <p:sp>
        <p:nvSpPr>
          <p:cNvPr id="190" name="Google Shape;190;p33"/>
          <p:cNvSpPr txBox="1"/>
          <p:nvPr/>
        </p:nvSpPr>
        <p:spPr>
          <a:xfrm>
            <a:off x="999825" y="695775"/>
            <a:ext cx="59439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chemeClr val="accent4"/>
                </a:solidFill>
                <a:latin typeface="Red Hat Display"/>
                <a:ea typeface="Red Hat Display"/>
                <a:cs typeface="Red Hat Display"/>
                <a:sym typeface="Red Hat Display"/>
              </a:rPr>
              <a:t>App Features (Use Case)</a:t>
            </a:r>
            <a:endParaRPr sz="3200" b="1">
              <a:solidFill>
                <a:schemeClr val="accent4"/>
              </a:solidFill>
              <a:latin typeface="Red Hat Display"/>
              <a:ea typeface="Red Hat Display"/>
              <a:cs typeface="Red Hat Display"/>
              <a:sym typeface="Red Hat Display"/>
            </a:endParaRPr>
          </a:p>
        </p:txBody>
      </p:sp>
      <p:pic>
        <p:nvPicPr>
          <p:cNvPr id="191" name="Google Shape;191;p33"/>
          <p:cNvPicPr preferRelativeResize="0"/>
          <p:nvPr/>
        </p:nvPicPr>
        <p:blipFill>
          <a:blip r:embed="rId5">
            <a:alphaModFix/>
          </a:blip>
          <a:stretch>
            <a:fillRect/>
          </a:stretch>
        </p:blipFill>
        <p:spPr>
          <a:xfrm>
            <a:off x="6547104" y="859536"/>
            <a:ext cx="1538416" cy="3429000"/>
          </a:xfrm>
          <a:prstGeom prst="rect">
            <a:avLst/>
          </a:prstGeom>
          <a:noFill/>
          <a:ln>
            <a:noFill/>
          </a:ln>
        </p:spPr>
      </p:pic>
      <p:pic>
        <p:nvPicPr>
          <p:cNvPr id="192" name="Google Shape;192;p33"/>
          <p:cNvPicPr preferRelativeResize="0"/>
          <p:nvPr/>
        </p:nvPicPr>
        <p:blipFill>
          <a:blip r:embed="rId6">
            <a:alphaModFix/>
          </a:blip>
          <a:stretch>
            <a:fillRect/>
          </a:stretch>
        </p:blipFill>
        <p:spPr>
          <a:xfrm>
            <a:off x="6437376" y="795528"/>
            <a:ext cx="1744725" cy="3546174"/>
          </a:xfrm>
          <a:prstGeom prst="rect">
            <a:avLst/>
          </a:prstGeom>
          <a:noFill/>
          <a:ln>
            <a:noFill/>
          </a:ln>
        </p:spPr>
      </p:pic>
      <p:pic>
        <p:nvPicPr>
          <p:cNvPr id="193" name="Google Shape;193;p33"/>
          <p:cNvPicPr preferRelativeResize="0"/>
          <p:nvPr/>
        </p:nvPicPr>
        <p:blipFill>
          <a:blip r:embed="rId7">
            <a:alphaModFix/>
          </a:blip>
          <a:stretch>
            <a:fillRect/>
          </a:stretch>
        </p:blipFill>
        <p:spPr>
          <a:xfrm>
            <a:off x="548640" y="896112"/>
            <a:ext cx="320040" cy="32004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4646</Words>
  <Application>Microsoft Office PowerPoint</Application>
  <PresentationFormat>On-screen Show (16:9)</PresentationFormat>
  <Paragraphs>261</Paragraphs>
  <Slides>22</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Red Hat Display</vt:lpstr>
      <vt:lpstr>Red Hat Text</vt:lpstr>
      <vt:lpstr>Times New Roman</vt:lpstr>
      <vt:lpstr>Red Hat Display Medium</vt:lpstr>
      <vt:lpstr>Arial</vt:lpstr>
      <vt:lpstr>Simple Light</vt:lpstr>
      <vt:lpstr>Timandra template</vt:lpstr>
      <vt:lpstr>Campus Access</vt:lpstr>
      <vt:lpstr>Background Summary</vt:lpstr>
      <vt:lpstr>Background Summary (cont’d)</vt:lpstr>
      <vt:lpstr>Problem Statement</vt:lpstr>
      <vt:lpstr>Our Solution</vt:lpstr>
      <vt:lpstr>Constraints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 Backend</vt:lpstr>
      <vt:lpstr>Value and Benefits</vt:lpstr>
      <vt:lpstr>Why Invest?</vt:lpstr>
      <vt:lpstr>Closing Statement</vt:lpstr>
      <vt:lpstr>Citations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Access</dc:title>
  <cp:lastModifiedBy>Whiteside, Drew A</cp:lastModifiedBy>
  <cp:revision>1</cp:revision>
  <dcterms:modified xsi:type="dcterms:W3CDTF">2022-12-09T01:37:04Z</dcterms:modified>
</cp:coreProperties>
</file>